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37" r:id="rId5"/>
    <p:sldMasterId id="2147483753" r:id="rId6"/>
  </p:sldMasterIdLst>
  <p:notesMasterIdLst>
    <p:notesMasterId r:id="rId24"/>
  </p:notesMasterIdLst>
  <p:handoutMasterIdLst>
    <p:handoutMasterId r:id="rId25"/>
  </p:handoutMasterIdLst>
  <p:sldIdLst>
    <p:sldId id="11610" r:id="rId7"/>
    <p:sldId id="11611" r:id="rId8"/>
    <p:sldId id="11612" r:id="rId9"/>
    <p:sldId id="11613" r:id="rId10"/>
    <p:sldId id="11616" r:id="rId11"/>
    <p:sldId id="11614" r:id="rId12"/>
    <p:sldId id="11617" r:id="rId13"/>
    <p:sldId id="10450" r:id="rId14"/>
    <p:sldId id="11604" r:id="rId15"/>
    <p:sldId id="271" r:id="rId16"/>
    <p:sldId id="274" r:id="rId17"/>
    <p:sldId id="281" r:id="rId18"/>
    <p:sldId id="303" r:id="rId19"/>
    <p:sldId id="11606" r:id="rId20"/>
    <p:sldId id="308" r:id="rId21"/>
    <p:sldId id="11601" r:id="rId22"/>
    <p:sldId id="11608" r:id="rId2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9073B02-DEC4-C69E-9699-5096A9C56950}" name="Alex Holton" initials="AH" userId="S::Alex.Holton@heartandstroke.ca::28cf3638-723a-401d-8a88-785a383ade2f" providerId="AD"/>
  <p188:author id="{5C38A716-E655-582A-8DB5-40D69C44EC24}" name="Averie Hunt" initials="AH" userId="S::averie.hunt@heartandstroke.ca::d0f3cefd-66bc-47fc-9548-1470b1181992" providerId="AD"/>
  <p188:author id="{21F79F2C-1BF1-42AA-9291-E1BE918324CA}" name="Tracey Matsugu" initials="TM" userId="S::Tracey.Matsugu@heartandstroke.ca::f91e0f01-9f60-4f22-945e-ead63ba7d895" providerId="AD"/>
  <p188:author id="{96A74030-1940-822C-D6A5-1BCF424820E8}" name="Tracey Matsugu" initials="TM" userId="S::tracey.matsugu@heartandstroke.ca::f91e0f01-9f60-4f22-945e-ead63ba7d895" providerId="AD"/>
  <p188:author id="{0D8B55B9-7264-2E95-4786-E2002E7858C6}" name="Stacey Leake" initials="SL" userId="S::stacey.leake@heartandstroke.ca::9e41b1ed-209e-4d31-971f-8e9fce8dc477" providerId="AD"/>
  <p188:author id="{D575A6F9-F1DB-3458-D832-8420DE125FAB}" name="Sarah Durnan" initials="SD" userId="S::Sarah.Durnan@heartandstroke.ca::e8a7f916-3bbc-4ddd-b09c-d77963f64dc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Dana Salonen" initials="DS" lastIdx="2" clrIdx="0">
    <p:extLst>
      <p:ext uri="{19B8F6BF-5375-455C-9EA6-DF929625EA0E}">
        <p15:presenceInfo xmlns:p15="http://schemas.microsoft.com/office/powerpoint/2012/main" userId="S::Dana.Salonen@heartandstroke.ca::ab2f5b1d-4f3e-4d85-a7e9-bf1f4fb5b05b" providerId="AD"/>
      </p:ext>
    </p:extLst>
  </p:cmAuthor>
  <p:cmAuthor id="2" name="Lauren Hunter" initials="LH" lastIdx="14" clrIdx="1">
    <p:extLst>
      <p:ext uri="{19B8F6BF-5375-455C-9EA6-DF929625EA0E}">
        <p15:presenceInfo xmlns:p15="http://schemas.microsoft.com/office/powerpoint/2012/main" userId="S::Lauren.Hunter@heartandstroke.ca::c675902e-297d-4fbf-abfe-fedb7c5d864b" providerId="AD"/>
      </p:ext>
    </p:extLst>
  </p:cmAuthor>
  <p:cmAuthor id="3" name="Tracey Matsugu" initials="TM" lastIdx="1" clrIdx="2">
    <p:extLst>
      <p:ext uri="{19B8F6BF-5375-455C-9EA6-DF929625EA0E}">
        <p15:presenceInfo xmlns:p15="http://schemas.microsoft.com/office/powerpoint/2012/main" userId="S::Tracey.Matsugu@heartandstroke.ca::f91e0f01-9f60-4f22-945e-ead63ba7d895" providerId="AD"/>
      </p:ext>
    </p:extLst>
  </p:cmAuthor>
  <p:cmAuthor id="4" name="Anne Guilfoyle" initials="AG" lastIdx="11" clrIdx="3">
    <p:extLst>
      <p:ext uri="{19B8F6BF-5375-455C-9EA6-DF929625EA0E}">
        <p15:presenceInfo xmlns:p15="http://schemas.microsoft.com/office/powerpoint/2012/main" userId="S::Anne.Guilfoyle@heartandstroke.ca::7e2cb96d-f572-4f61-98e0-bdd1fe50eb80" providerId="AD"/>
      </p:ext>
    </p:extLst>
  </p:cmAuthor>
  <p:cmAuthor id="5" name="Mark Pullen" initials="MP" lastIdx="1" clrIdx="4">
    <p:extLst>
      <p:ext uri="{19B8F6BF-5375-455C-9EA6-DF929625EA0E}">
        <p15:presenceInfo xmlns:p15="http://schemas.microsoft.com/office/powerpoint/2012/main" userId="S::Mark.Pullen@heartandstroke.ca::5dc98edc-c477-4eb0-9481-0bf77f05b629" providerId="AD"/>
      </p:ext>
    </p:extLst>
  </p:cmAuthor>
  <p:cmAuthor id="6" name="Suter, Shelly" initials="SS" lastIdx="3" clrIdx="5">
    <p:extLst>
      <p:ext uri="{19B8F6BF-5375-455C-9EA6-DF929625EA0E}">
        <p15:presenceInfo xmlns:p15="http://schemas.microsoft.com/office/powerpoint/2012/main" userId="S::Shelly.Suter@td.com::daac0adc-18be-4ab8-b28e-65584507758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2211"/>
    <a:srgbClr val="3F3F3F"/>
    <a:srgbClr val="1A5336"/>
    <a:srgbClr val="EC8279"/>
    <a:srgbClr val="EF9A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372" autoAdjust="0"/>
  </p:normalViewPr>
  <p:slideViewPr>
    <p:cSldViewPr snapToGrid="0">
      <p:cViewPr varScale="1">
        <p:scale>
          <a:sx n="104" d="100"/>
          <a:sy n="104" d="100"/>
        </p:scale>
        <p:origin x="1824" y="84"/>
      </p:cViewPr>
      <p:guideLst>
        <p:guide orient="horz" pos="2160"/>
        <p:guide pos="2880"/>
      </p:guideLst>
    </p:cSldViewPr>
  </p:slideViewPr>
  <p:notesTextViewPr>
    <p:cViewPr>
      <p:scale>
        <a:sx n="1" d="1"/>
        <a:sy n="1" d="1"/>
      </p:scale>
      <p:origin x="0" y="0"/>
    </p:cViewPr>
  </p:notesTextViewPr>
  <p:notesViewPr>
    <p:cSldViewPr snapToGrid="0">
      <p:cViewPr varScale="1">
        <p:scale>
          <a:sx n="83" d="100"/>
          <a:sy n="83" d="100"/>
        </p:scale>
        <p:origin x="3894"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 Holton" userId="28cf3638-723a-401d-8a88-785a383ade2f" providerId="ADAL" clId="{D3D12964-BBCF-41F7-894B-683B546A0210}"/>
    <pc:docChg chg="delSld">
      <pc:chgData name="Alex Holton" userId="28cf3638-723a-401d-8a88-785a383ade2f" providerId="ADAL" clId="{D3D12964-BBCF-41F7-894B-683B546A0210}" dt="2025-08-15T13:05:35.134" v="2" actId="47"/>
      <pc:docMkLst>
        <pc:docMk/>
      </pc:docMkLst>
      <pc:sldChg chg="del">
        <pc:chgData name="Alex Holton" userId="28cf3638-723a-401d-8a88-785a383ade2f" providerId="ADAL" clId="{D3D12964-BBCF-41F7-894B-683B546A0210}" dt="2025-08-15T13:05:10.921" v="0" actId="47"/>
        <pc:sldMkLst>
          <pc:docMk/>
          <pc:sldMk cId="140313617" sldId="5946"/>
        </pc:sldMkLst>
      </pc:sldChg>
      <pc:sldChg chg="del">
        <pc:chgData name="Alex Holton" userId="28cf3638-723a-401d-8a88-785a383ade2f" providerId="ADAL" clId="{D3D12964-BBCF-41F7-894B-683B546A0210}" dt="2025-08-15T13:05:31.447" v="1" actId="47"/>
        <pc:sldMkLst>
          <pc:docMk/>
          <pc:sldMk cId="3935407874" sldId="10478"/>
        </pc:sldMkLst>
      </pc:sldChg>
      <pc:sldChg chg="del">
        <pc:chgData name="Alex Holton" userId="28cf3638-723a-401d-8a88-785a383ade2f" providerId="ADAL" clId="{D3D12964-BBCF-41F7-894B-683B546A0210}" dt="2025-08-15T13:05:35.134" v="2" actId="47"/>
        <pc:sldMkLst>
          <pc:docMk/>
          <pc:sldMk cId="4040462702" sldId="1160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A5BC5FD-D923-C5A8-F9B5-0D71E0364F91}"/>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DDAF41F-9969-0E82-FAC4-D7B8A4254A30}"/>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CD367B42-DCEB-434E-B44C-711128DF2D15}" type="datetimeFigureOut">
              <a:rPr lang="en-US" smtClean="0"/>
              <a:t>8/15/2025</a:t>
            </a:fld>
            <a:endParaRPr lang="en-US"/>
          </a:p>
        </p:txBody>
      </p:sp>
      <p:sp>
        <p:nvSpPr>
          <p:cNvPr id="4" name="Footer Placeholder 3">
            <a:extLst>
              <a:ext uri="{FF2B5EF4-FFF2-40B4-BE49-F238E27FC236}">
                <a16:creationId xmlns:a16="http://schemas.microsoft.com/office/drawing/2014/main" id="{A36DCC76-F058-53FC-DCC8-E2CBE1EBBE0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EF64E6C-9090-A5DC-5E4B-8EA09A2CE2E5}"/>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D83CC712-2CE0-4EF0-84E0-F748F6538C94}" type="slidenum">
              <a:rPr lang="en-US" smtClean="0"/>
              <a:t>‹#›</a:t>
            </a:fld>
            <a:endParaRPr lang="en-US"/>
          </a:p>
        </p:txBody>
      </p:sp>
    </p:spTree>
    <p:extLst>
      <p:ext uri="{BB962C8B-B14F-4D97-AF65-F5344CB8AC3E}">
        <p14:creationId xmlns:p14="http://schemas.microsoft.com/office/powerpoint/2010/main" val="925526145"/>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30D22E11-C4F8-42B9-A52E-6A0814E8D48C}" type="datetimeFigureOut">
              <a:rPr lang="en-US" smtClean="0"/>
              <a:t>8/15/2025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1CEC5A5C-3CB3-49BE-B6CC-65A9A08632F9}" type="slidenum">
              <a:rPr lang="en-US" smtClean="0"/>
              <a:t>‹#›</a:t>
            </a:fld>
            <a:endParaRPr lang="en-US"/>
          </a:p>
        </p:txBody>
      </p:sp>
    </p:spTree>
    <p:extLst>
      <p:ext uri="{BB962C8B-B14F-4D97-AF65-F5344CB8AC3E}">
        <p14:creationId xmlns:p14="http://schemas.microsoft.com/office/powerpoint/2010/main" val="2028702046"/>
      </p:ext>
    </p:extLst>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1AF25-BD6D-9CF8-6551-C7E66E4021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BF93E5-0B37-1FB2-D405-EF8C382B8A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5AAE41-C251-9994-9681-CBC301F361AC}"/>
              </a:ext>
            </a:extLst>
          </p:cNvPr>
          <p:cNvSpPr>
            <a:spLocks noGrp="1"/>
          </p:cNvSpPr>
          <p:nvPr>
            <p:ph type="body" idx="1"/>
          </p:nvPr>
        </p:nvSpPr>
        <p:spPr/>
        <p:txBody>
          <a:bodyPr/>
          <a:lstStyle/>
          <a:p>
            <a:endParaRPr lang="en-CA" dirty="0"/>
          </a:p>
        </p:txBody>
      </p:sp>
      <p:sp>
        <p:nvSpPr>
          <p:cNvPr id="4" name="Footer Placeholder 3">
            <a:extLst>
              <a:ext uri="{FF2B5EF4-FFF2-40B4-BE49-F238E27FC236}">
                <a16:creationId xmlns:a16="http://schemas.microsoft.com/office/drawing/2014/main" id="{DD3FD890-C2B7-6BE9-47C5-80DF41FB6B89}"/>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6657511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400" b="1" kern="1200" dirty="0">
                <a:solidFill>
                  <a:schemeClr val="tx1"/>
                </a:solidFill>
                <a:effectLst/>
                <a:latin typeface="+mn-lt"/>
                <a:ea typeface="+mn-ea"/>
                <a:cs typeface="+mn-cs"/>
              </a:rPr>
              <a:t>Notes d’allocution :</a:t>
            </a:r>
          </a:p>
          <a:p>
            <a:pPr marL="171450" indent="-171450">
              <a:buFont typeface="Arial" panose="020B0604020202020204" pitchFamily="34" charset="0"/>
              <a:buChar char="•"/>
            </a:pPr>
            <a:r>
              <a:rPr lang="fr-CA" sz="1400" kern="1200" dirty="0">
                <a:solidFill>
                  <a:schemeClr val="tx1"/>
                </a:solidFill>
                <a:effectLst/>
                <a:latin typeface="+mn-lt"/>
                <a:ea typeface="+mn-ea"/>
                <a:cs typeface="+mn-cs"/>
              </a:rPr>
              <a:t>Parlons d’abord de la crise cardiaque. </a:t>
            </a:r>
          </a:p>
          <a:p>
            <a:pPr marL="171450" indent="-171450">
              <a:buFont typeface="Arial" panose="020B0604020202020204" pitchFamily="34" charset="0"/>
              <a:buChar char="•"/>
            </a:pPr>
            <a:r>
              <a:rPr lang="fr-CA" sz="1400" kern="1200" dirty="0">
                <a:solidFill>
                  <a:schemeClr val="tx1"/>
                </a:solidFill>
                <a:effectLst/>
                <a:latin typeface="+mn-lt"/>
                <a:ea typeface="+mn-ea"/>
                <a:cs typeface="+mn-cs"/>
              </a:rPr>
              <a:t>Une crise cardiaque survient lorsque l’apport sanguin vers une partie du cœur est bloqué et que le cœur ne reçoit plus d’oxygène.</a:t>
            </a:r>
          </a:p>
          <a:p>
            <a:pPr marL="171450" indent="-171450">
              <a:buFont typeface="Arial" panose="020B0604020202020204" pitchFamily="34" charset="0"/>
              <a:buChar char="•"/>
            </a:pPr>
            <a:r>
              <a:rPr lang="fr-CA" sz="1400" kern="1200" dirty="0">
                <a:solidFill>
                  <a:schemeClr val="tx1"/>
                </a:solidFill>
                <a:effectLst/>
                <a:latin typeface="+mn-lt"/>
                <a:ea typeface="+mn-ea"/>
                <a:cs typeface="+mn-cs"/>
              </a:rPr>
              <a:t>Si la circulation sanguine n’est pas rétablie rapidement, cette partie du cœur commence à mourir.</a:t>
            </a:r>
          </a:p>
          <a:p>
            <a:pPr marL="171450" indent="-171450">
              <a:buFont typeface="Arial" panose="020B0604020202020204" pitchFamily="34" charset="0"/>
              <a:buChar char="•"/>
            </a:pPr>
            <a:r>
              <a:rPr lang="fr-CA" sz="1400" kern="1200" dirty="0">
                <a:solidFill>
                  <a:schemeClr val="tx1"/>
                </a:solidFill>
                <a:effectLst/>
                <a:latin typeface="+mn-lt"/>
                <a:ea typeface="+mn-ea"/>
                <a:cs typeface="+mn-cs"/>
              </a:rPr>
              <a:t>L’importance des dommages dépend de la durée de l’interruption de l’apport sanguin.</a:t>
            </a:r>
          </a:p>
          <a:p>
            <a:pPr marL="171450" indent="-171450">
              <a:buFont typeface="Arial" panose="020B0604020202020204" pitchFamily="34" charset="0"/>
              <a:buChar char="•"/>
            </a:pPr>
            <a:r>
              <a:rPr lang="fr-CA" sz="1400" kern="1200" dirty="0">
                <a:solidFill>
                  <a:schemeClr val="tx1"/>
                </a:solidFill>
                <a:effectLst/>
                <a:latin typeface="+mn-lt"/>
                <a:ea typeface="+mn-ea"/>
                <a:cs typeface="+mn-cs"/>
              </a:rPr>
              <a:t>Les signes d’une crise cardiaque sont trop souvent ignorés, et les conséquences peuvent être tragiques. Le signe le plus courant d’une crise cardiaque est une douleur ou un inconfort à la poitrine. Cependant, les femmes peuvent subir une crise cardiaque sans ressentir de pression thoracique.</a:t>
            </a:r>
          </a:p>
          <a:p>
            <a:pPr marL="171450" indent="-171450">
              <a:buFont typeface="Arial" panose="020B0604020202020204" pitchFamily="34" charset="0"/>
              <a:buChar char="•"/>
            </a:pPr>
            <a:r>
              <a:rPr lang="fr-CA" sz="1400" kern="1200" dirty="0">
                <a:solidFill>
                  <a:schemeClr val="tx1"/>
                </a:solidFill>
                <a:effectLst/>
                <a:latin typeface="+mn-lt"/>
                <a:ea typeface="+mn-ea"/>
                <a:cs typeface="+mn-cs"/>
              </a:rPr>
              <a:t>Même si l’inconfort cesse avec le repos, il est important de consulter une ou un médecin afin d’exclure tout trouble cardiaque.</a:t>
            </a:r>
            <a:endParaRPr lang="en-CA"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E08E8D4D-B5AA-8943-B6A9-2950D7586317}" type="slidenum">
              <a:rPr lang="en-US" smtClean="0"/>
              <a:t>10</a:t>
            </a:fld>
            <a:endParaRPr lang="en-US"/>
          </a:p>
        </p:txBody>
      </p:sp>
    </p:spTree>
    <p:extLst>
      <p:ext uri="{BB962C8B-B14F-4D97-AF65-F5344CB8AC3E}">
        <p14:creationId xmlns:p14="http://schemas.microsoft.com/office/powerpoint/2010/main" val="1816553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kern="100" dirty="0">
                <a:effectLst/>
                <a:latin typeface="Aptos" panose="020B0004020202020204" pitchFamily="34" charset="0"/>
                <a:ea typeface="Aptos" panose="020B0004020202020204" pitchFamily="34" charset="0"/>
                <a:cs typeface="Times New Roman" panose="02020603050405020304" pitchFamily="18" charset="0"/>
              </a:rPr>
              <a:t>Notes d’allocution :</a:t>
            </a:r>
          </a:p>
          <a:p>
            <a:pPr marL="171450" indent="-171450">
              <a:buFont typeface="Arial" panose="020B0604020202020204" pitchFamily="34" charset="0"/>
              <a:buChar char="•"/>
            </a:pPr>
            <a:r>
              <a:rPr lang="fr-FR" kern="100" dirty="0">
                <a:effectLst/>
                <a:latin typeface="Aptos" panose="020B0004020202020204" pitchFamily="34" charset="0"/>
                <a:ea typeface="Aptos" panose="020B0004020202020204" pitchFamily="34" charset="0"/>
                <a:cs typeface="Times New Roman" panose="02020603050405020304" pitchFamily="18" charset="0"/>
              </a:rPr>
              <a:t>Les signes d’une crise cardiaque peuvent être légers ou graves. Une crise cardiaque peut se manifester par n’importe quelle combinaison de ces signes. Si vous éprouvez l’un de ces symptômes ou les observez chez quelqu’un d’autre, composez immédiatement le 9-1-1. Si vous pensez que vous faites une crise cardiaque, cessez toute activité et demandez de l’aide sans tarder.</a:t>
            </a:r>
          </a:p>
          <a:p>
            <a:pPr marL="171450" indent="-171450">
              <a:buFont typeface="Arial" panose="020B0604020202020204" pitchFamily="34" charset="0"/>
              <a:buChar char="•"/>
            </a:pPr>
            <a:r>
              <a:rPr lang="fr-FR" kern="100" dirty="0">
                <a:effectLst/>
                <a:latin typeface="Aptos" panose="020B0004020202020204" pitchFamily="34" charset="0"/>
                <a:ea typeface="Aptos" panose="020B0004020202020204" pitchFamily="34" charset="0"/>
                <a:cs typeface="Times New Roman" panose="02020603050405020304" pitchFamily="18" charset="0"/>
              </a:rPr>
              <a:t>Si vous vous rendez à l’hôpital et qu’en fin de compte ce n’était pas une crise cardiaque, c’est une bonne nouvelle! Vous n’avez pas à vous sentir embarrassé ni à vous demander si vous avez fait la bonne chose, car vous avez fait ce qu’il fallait!</a:t>
            </a:r>
          </a:p>
          <a:p>
            <a:pPr marL="171450" indent="-171450">
              <a:buFont typeface="Arial" panose="020B0604020202020204" pitchFamily="34" charset="0"/>
              <a:buChar char="•"/>
            </a:pPr>
            <a:r>
              <a:rPr lang="fr-FR" kern="100" dirty="0">
                <a:effectLst/>
                <a:latin typeface="Aptos" panose="020B0004020202020204" pitchFamily="34" charset="0"/>
                <a:ea typeface="Aptos" panose="020B0004020202020204" pitchFamily="34" charset="0"/>
                <a:cs typeface="Times New Roman" panose="02020603050405020304" pitchFamily="18" charset="0"/>
              </a:rPr>
              <a:t>Et si vous subissez VRAIMENT une crise cardiaque, votre action rapide pourrait vous sauver la vie. </a:t>
            </a:r>
          </a:p>
          <a:p>
            <a:pPr marL="171450" indent="-171450">
              <a:buFont typeface="Arial" panose="020B0604020202020204" pitchFamily="34" charset="0"/>
              <a:buChar char="•"/>
            </a:pPr>
            <a:r>
              <a:rPr lang="fr-FR" kern="100" dirty="0">
                <a:effectLst/>
                <a:latin typeface="Aptos" panose="020B0004020202020204" pitchFamily="34" charset="0"/>
                <a:ea typeface="Aptos" panose="020B0004020202020204" pitchFamily="34" charset="0"/>
                <a:cs typeface="Times New Roman" panose="02020603050405020304" pitchFamily="18" charset="0"/>
              </a:rPr>
              <a:t>Une crise cardiaque peut causer un arrêt cardiaque, ce qui signifie que le cœur cesse de battre. Si le cœur n’est pas réanimé, le décès s’en suit.</a:t>
            </a:r>
          </a:p>
        </p:txBody>
      </p:sp>
      <p:sp>
        <p:nvSpPr>
          <p:cNvPr id="4" name="Slide Number Placeholder 3"/>
          <p:cNvSpPr>
            <a:spLocks noGrp="1"/>
          </p:cNvSpPr>
          <p:nvPr>
            <p:ph type="sldNum" sz="quarter" idx="10"/>
          </p:nvPr>
        </p:nvSpPr>
        <p:spPr/>
        <p:txBody>
          <a:bodyPr/>
          <a:lstStyle/>
          <a:p>
            <a:fld id="{E08E8D4D-B5AA-8943-B6A9-2950D7586317}" type="slidenum">
              <a:rPr lang="en-US" smtClean="0"/>
              <a:t>11</a:t>
            </a:fld>
            <a:endParaRPr lang="en-US"/>
          </a:p>
        </p:txBody>
      </p:sp>
    </p:spTree>
    <p:extLst>
      <p:ext uri="{BB962C8B-B14F-4D97-AF65-F5344CB8AC3E}">
        <p14:creationId xmlns:p14="http://schemas.microsoft.com/office/powerpoint/2010/main" val="3968080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dirty="0">
                <a:solidFill>
                  <a:schemeClr val="tx1"/>
                </a:solidFill>
                <a:effectLst/>
                <a:latin typeface="+mn-lt"/>
                <a:ea typeface="+mn-ea"/>
                <a:cs typeface="+mn-cs"/>
              </a:rPr>
              <a:t>Faits sur l’AVC</a:t>
            </a:r>
            <a:endParaRPr lang="en-US" sz="1200" b="1" kern="1200" dirty="0">
              <a:solidFill>
                <a:schemeClr val="tx1"/>
              </a:solidFill>
              <a:effectLst/>
              <a:latin typeface="+mn-lt"/>
              <a:ea typeface="+mn-ea"/>
              <a:cs typeface="+mn-cs"/>
            </a:endParaRPr>
          </a:p>
          <a:p>
            <a:pPr marL="171450" indent="-171450">
              <a:buFont typeface="Arial" panose="020B0604020202020204" pitchFamily="34" charset="0"/>
              <a:buChar char="•"/>
            </a:pPr>
            <a:r>
              <a:rPr lang="fr-CA" sz="1200" kern="1200" dirty="0">
                <a:solidFill>
                  <a:schemeClr val="tx1"/>
                </a:solidFill>
                <a:effectLst/>
                <a:latin typeface="+mn-lt"/>
                <a:ea typeface="+mn-ea"/>
                <a:cs typeface="+mn-cs"/>
              </a:rPr>
              <a:t>L’AVC est une urgence médicale.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fr-CA" sz="1200" kern="1200" dirty="0">
                <a:solidFill>
                  <a:schemeClr val="tx1"/>
                </a:solidFill>
                <a:effectLst/>
                <a:latin typeface="+mn-lt"/>
                <a:ea typeface="+mn-ea"/>
                <a:cs typeface="+mn-cs"/>
              </a:rPr>
              <a:t>N’importe qui peut subir un AVC, quel que soit son âge.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fr-CA" sz="1200" kern="1200" dirty="0">
                <a:solidFill>
                  <a:schemeClr val="tx1"/>
                </a:solidFill>
                <a:effectLst/>
                <a:latin typeface="+mn-lt"/>
                <a:ea typeface="+mn-ea"/>
                <a:cs typeface="+mn-cs"/>
              </a:rPr>
              <a:t>Les neurones dans votre cerveau ont besoin d’un apport sanguin continu pour survivre.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fr-CA" sz="1200" kern="1200" dirty="0">
                <a:solidFill>
                  <a:schemeClr val="tx1"/>
                </a:solidFill>
                <a:effectLst/>
                <a:latin typeface="+mn-lt"/>
                <a:ea typeface="+mn-ea"/>
                <a:cs typeface="+mn-cs"/>
              </a:rPr>
              <a:t>Un AVC survient lorsque le sang cesse de circuler vers le cerveau.</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fr-CA" sz="1200" kern="1200" dirty="0">
                <a:solidFill>
                  <a:schemeClr val="tx1"/>
                </a:solidFill>
                <a:effectLst/>
                <a:latin typeface="+mn-lt"/>
                <a:ea typeface="+mn-ea"/>
                <a:cs typeface="+mn-cs"/>
              </a:rPr>
              <a:t>Lorsque des neurones meurent, la partie du cerveau concernée ne peut plus fonctionner comme avant.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08E8D4D-B5AA-8943-B6A9-2950D7586317}" type="slidenum">
              <a:rPr lang="en-US" smtClean="0"/>
              <a:t>12</a:t>
            </a:fld>
            <a:endParaRPr lang="en-US"/>
          </a:p>
        </p:txBody>
      </p:sp>
    </p:spTree>
    <p:extLst>
      <p:ext uri="{BB962C8B-B14F-4D97-AF65-F5344CB8AC3E}">
        <p14:creationId xmlns:p14="http://schemas.microsoft.com/office/powerpoint/2010/main" val="3187919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dirty="0">
                <a:solidFill>
                  <a:schemeClr val="tx1"/>
                </a:solidFill>
                <a:effectLst/>
                <a:latin typeface="+mn-lt"/>
                <a:ea typeface="+mn-ea"/>
                <a:cs typeface="+mn-cs"/>
              </a:rPr>
              <a:t>Notes d’allocution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L’acronyme VITE est un moyen facile de se rappeler les signes de l’AVC. Pour reconnaître un AVC, pensez aux lettres de l’acronyme VITE et à leur signification :</a:t>
            </a: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V = Visage – est-il affaissé? Ou est-ce que l’un des côtés du visage est différent de l’autre?</a:t>
            </a: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I = Incapacité – pouvez-vous lever les deux bras normalement? Ou est-ce que l’un de vos bras est plus faible que l’autre? Par exemple, est-il difficile de soulever un verre d’eau?</a:t>
            </a: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T = Trouble de la parole – avez-vous un trouble de prononciation?</a:t>
            </a: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E = Extrême urgence. Si vous observez n’importe lequel de ces signes, composez le 9-1-1 sans tarder.</a:t>
            </a: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Pourquoi utilisons-nous l’acronyme VITE?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Malgré l’efficacité des campagnes précédentes sur les signes de l’AVC, qui ont permis à des gens de se rendre à l’hôpital à temps, trop de personnes au pays ne reconnaissent toujours pas les signes de l’AVC ou ne savent pas quoi faire lorsqu’elles en sont témoins. Je vous invite à présenter cet acronyme à vos proches.</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E86F25-D678-45F9-9C24-258E35AEF08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17163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fr-FR" sz="1100" b="1" kern="100" dirty="0">
                <a:effectLst/>
                <a:latin typeface="Arial" panose="020B0604020202020204" pitchFamily="34" charset="0"/>
                <a:ea typeface="Aptos" panose="020B0004020202020204" pitchFamily="34" charset="0"/>
                <a:cs typeface="Arial" panose="020B0604020202020204" pitchFamily="34" charset="0"/>
              </a:rPr>
              <a:t>Directives pour la présentation :</a:t>
            </a:r>
          </a:p>
          <a:p>
            <a:pPr>
              <a:lnSpc>
                <a:spcPct val="115000"/>
              </a:lnSpc>
              <a:spcAft>
                <a:spcPts val="800"/>
              </a:spcAft>
            </a:pPr>
            <a:r>
              <a:rPr lang="fr-FR" sz="1100" b="0" i="1" kern="100" dirty="0">
                <a:effectLst/>
                <a:latin typeface="Arial" panose="020B0604020202020204" pitchFamily="34" charset="0"/>
                <a:ea typeface="Aptos" panose="020B0004020202020204" pitchFamily="34" charset="0"/>
                <a:cs typeface="Arial" panose="020B0604020202020204" pitchFamily="34" charset="0"/>
              </a:rPr>
              <a:t>Cliquez sur l’image ci-dessous pour faire jouer la vidéo pendant votre présentation. Si cela ne fonctionne pas, copiez et collez le lien ci-dessous dans votre navigateur :</a:t>
            </a:r>
          </a:p>
          <a:p>
            <a:pPr>
              <a:lnSpc>
                <a:spcPct val="115000"/>
              </a:lnSpc>
              <a:spcAft>
                <a:spcPts val="800"/>
              </a:spcAft>
            </a:pPr>
            <a:br>
              <a:rPr lang="en-US" sz="1100" kern="100" dirty="0">
                <a:effectLst/>
                <a:latin typeface="Arial" panose="020B0604020202020204" pitchFamily="34" charset="0"/>
                <a:ea typeface="Aptos" panose="020B0004020202020204" pitchFamily="34" charset="0"/>
                <a:cs typeface="Arial" panose="020B0604020202020204" pitchFamily="34" charset="0"/>
              </a:rPr>
            </a:br>
            <a:r>
              <a:rPr lang="fr-CA" sz="1200" kern="1200" dirty="0">
                <a:solidFill>
                  <a:schemeClr val="tx1"/>
                </a:solidFill>
                <a:effectLst/>
                <a:latin typeface="+mn-lt"/>
                <a:ea typeface="+mn-ea"/>
                <a:cs typeface="+mn-cs"/>
              </a:rPr>
              <a:t>https://www.youtube.com/watch?v=OVZ8-UqkJ7U</a:t>
            </a:r>
            <a:br>
              <a:rPr lang="en-US" sz="1100" kern="100" dirty="0">
                <a:effectLst/>
                <a:latin typeface="Arial" panose="020B0604020202020204" pitchFamily="34" charset="0"/>
                <a:ea typeface="Aptos" panose="020B0004020202020204" pitchFamily="34" charset="0"/>
                <a:cs typeface="Arial" panose="020B0604020202020204" pitchFamily="34" charset="0"/>
              </a:rPr>
            </a:br>
            <a:br>
              <a:rPr lang="en-US" sz="1100" kern="100" dirty="0">
                <a:effectLst/>
                <a:latin typeface="Arial" panose="020B0604020202020204" pitchFamily="34" charset="0"/>
                <a:ea typeface="Aptos" panose="020B0004020202020204" pitchFamily="34" charset="0"/>
                <a:cs typeface="Arial" panose="020B0604020202020204" pitchFamily="34" charset="0"/>
              </a:rPr>
            </a:br>
            <a:r>
              <a:rPr lang="en-US" sz="1100" b="1" kern="100" dirty="0">
                <a:effectLst/>
                <a:latin typeface="Arial" panose="020B0604020202020204" pitchFamily="34" charset="0"/>
                <a:ea typeface="Aptos" panose="020B0004020202020204" pitchFamily="34" charset="0"/>
                <a:cs typeface="Arial" panose="020B0604020202020204" pitchFamily="34" charset="0"/>
              </a:rPr>
              <a:t>Notes </a:t>
            </a:r>
            <a:r>
              <a:rPr lang="en-US" sz="1100" b="1" kern="100" dirty="0" err="1">
                <a:effectLst/>
                <a:latin typeface="Arial" panose="020B0604020202020204" pitchFamily="34" charset="0"/>
                <a:ea typeface="Aptos" panose="020B0004020202020204" pitchFamily="34" charset="0"/>
                <a:cs typeface="Arial" panose="020B0604020202020204" pitchFamily="34" charset="0"/>
              </a:rPr>
              <a:t>d’allocution</a:t>
            </a:r>
            <a:r>
              <a:rPr lang="en-US" sz="1100" b="1" kern="100" dirty="0">
                <a:effectLst/>
                <a:latin typeface="Arial" panose="020B0604020202020204" pitchFamily="34" charset="0"/>
                <a:ea typeface="Aptos" panose="020B0004020202020204" pitchFamily="34" charset="0"/>
                <a:cs typeface="Arial" panose="020B0604020202020204" pitchFamily="34" charset="0"/>
              </a:rPr>
              <a:t> :</a:t>
            </a:r>
          </a:p>
          <a:p>
            <a:pPr marL="171450" indent="-171450">
              <a:lnSpc>
                <a:spcPct val="115000"/>
              </a:lnSpc>
              <a:spcAft>
                <a:spcPts val="800"/>
              </a:spcAft>
              <a:buFont typeface="Arial" panose="020B0604020202020204" pitchFamily="34" charset="0"/>
              <a:buChar char="•"/>
            </a:pPr>
            <a:r>
              <a:rPr lang="fr-FR" sz="1100" kern="100" dirty="0">
                <a:effectLst/>
                <a:latin typeface="Arial" panose="020B0604020202020204" pitchFamily="34" charset="0"/>
                <a:ea typeface="Aptos" panose="020B0004020202020204" pitchFamily="34" charset="0"/>
                <a:cs typeface="Arial" panose="020B0604020202020204" pitchFamily="34" charset="0"/>
              </a:rPr>
              <a:t>Dans un instant, nous allons regarder une autre courte vidéo, cette fois-ci sur la façon de pratiquer la RCR et d’utiliser un DEA.</a:t>
            </a:r>
          </a:p>
          <a:p>
            <a:pPr marL="171450" indent="-171450">
              <a:lnSpc>
                <a:spcPct val="115000"/>
              </a:lnSpc>
              <a:spcAft>
                <a:spcPts val="800"/>
              </a:spcAft>
              <a:buFont typeface="Arial" panose="020B0604020202020204" pitchFamily="34" charset="0"/>
              <a:buChar char="•"/>
            </a:pPr>
            <a:r>
              <a:rPr lang="fr-FR" sz="1100" kern="100" dirty="0">
                <a:effectLst/>
                <a:latin typeface="Arial" panose="020B0604020202020204" pitchFamily="34" charset="0"/>
                <a:ea typeface="Aptos" panose="020B0004020202020204" pitchFamily="34" charset="0"/>
                <a:cs typeface="Arial" panose="020B0604020202020204" pitchFamily="34" charset="0"/>
              </a:rPr>
              <a:t>La RCR est une intervention d’urgence effectuée en cas d’arrêt cardiaque (lorsque le cœur arrête de battre). C’est une compétence qui peut être acquise par n’importe qui.</a:t>
            </a:r>
          </a:p>
          <a:p>
            <a:pPr marL="171450" indent="-171450">
              <a:lnSpc>
                <a:spcPct val="115000"/>
              </a:lnSpc>
              <a:spcAft>
                <a:spcPts val="800"/>
              </a:spcAft>
              <a:buFont typeface="Arial" panose="020B0604020202020204" pitchFamily="34" charset="0"/>
              <a:buChar char="•"/>
            </a:pPr>
            <a:r>
              <a:rPr lang="fr-FR" sz="1100" kern="100" dirty="0">
                <a:effectLst/>
                <a:latin typeface="Arial" panose="020B0604020202020204" pitchFamily="34" charset="0"/>
                <a:ea typeface="Aptos" panose="020B0004020202020204" pitchFamily="34" charset="0"/>
                <a:cs typeface="Arial" panose="020B0604020202020204" pitchFamily="34" charset="0"/>
              </a:rPr>
              <a:t>L’acronyme DEA signifie « défibrillateur externe automatisé ». Il s’agit d’un appareil portatif facile à utiliser qui peut redémarrer le cœur d’une personne en arrêt cardiaque. </a:t>
            </a:r>
          </a:p>
          <a:p>
            <a:pPr marL="171450" indent="-171450">
              <a:lnSpc>
                <a:spcPct val="115000"/>
              </a:lnSpc>
              <a:spcAft>
                <a:spcPts val="800"/>
              </a:spcAft>
              <a:buFont typeface="Arial" panose="020B0604020202020204" pitchFamily="34" charset="0"/>
              <a:buChar char="•"/>
            </a:pPr>
            <a:r>
              <a:rPr lang="fr-FR" sz="1100" kern="100" dirty="0">
                <a:effectLst/>
                <a:latin typeface="Arial" panose="020B0604020202020204" pitchFamily="34" charset="0"/>
                <a:ea typeface="Aptos" panose="020B0004020202020204" pitchFamily="34" charset="0"/>
                <a:cs typeface="Arial" panose="020B0604020202020204" pitchFamily="34" charset="0"/>
              </a:rPr>
              <a:t>La RCR maintient la circulation du sang dans le corps d’une personne, mais elle ne réanime pas son cœur. Seul un DEA peut réanimer le cœur. Tout le monde peut utiliser un DEA.</a:t>
            </a:r>
          </a:p>
          <a:p>
            <a:pPr marL="171450" indent="-171450">
              <a:lnSpc>
                <a:spcPct val="115000"/>
              </a:lnSpc>
              <a:spcAft>
                <a:spcPts val="800"/>
              </a:spcAft>
              <a:buFont typeface="Arial" panose="020B0604020202020204" pitchFamily="34" charset="0"/>
              <a:buChar char="•"/>
            </a:pPr>
            <a:r>
              <a:rPr lang="fr-FR" sz="1100" kern="100" dirty="0">
                <a:effectLst/>
                <a:latin typeface="Arial" panose="020B0604020202020204" pitchFamily="34" charset="0"/>
                <a:ea typeface="Aptos" panose="020B0004020202020204" pitchFamily="34" charset="0"/>
                <a:cs typeface="Arial" panose="020B0604020202020204" pitchFamily="34" charset="0"/>
              </a:rPr>
              <a:t>Vous n’avez pas besoin d’être une ou un professionnel de la santé pour sauver une vie. Les DEA sont très intelligents – ils ne délivrent une décharge électrique qu’à un cœur qui en a besoin. Vous ne pouvez pas blesser la personne; vous ne pouvez que l’aider! Apprenons maintenant comment les DEA fonctionnent. </a:t>
            </a:r>
            <a:r>
              <a:rPr lang="fr-FR" sz="1100" i="1" kern="100" dirty="0">
                <a:effectLst/>
                <a:latin typeface="Arial" panose="020B0604020202020204" pitchFamily="34" charset="0"/>
                <a:ea typeface="Aptos" panose="020B0004020202020204" pitchFamily="34" charset="0"/>
                <a:cs typeface="Arial" panose="020B0604020202020204" pitchFamily="34" charset="0"/>
              </a:rPr>
              <a:t>(Faire jouer la vidéo.)</a:t>
            </a:r>
          </a:p>
        </p:txBody>
      </p:sp>
      <p:sp>
        <p:nvSpPr>
          <p:cNvPr id="4" name="Footer Placeholder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3308382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dirty="0">
                <a:solidFill>
                  <a:schemeClr val="tx1"/>
                </a:solidFill>
                <a:effectLst/>
                <a:latin typeface="+mn-lt"/>
                <a:ea typeface="+mn-ea"/>
                <a:cs typeface="+mn-cs"/>
              </a:rPr>
              <a:t>Notes d’allocution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La prévention commence par la connaissance de vos facteurs de risque. Il existe différents types de facteurs de risque. </a:t>
            </a: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Il y a d’abord les </a:t>
            </a:r>
            <a:r>
              <a:rPr lang="fr-CA" sz="1200" b="1" kern="1200" dirty="0">
                <a:solidFill>
                  <a:schemeClr val="tx1"/>
                </a:solidFill>
                <a:effectLst/>
                <a:latin typeface="+mn-lt"/>
                <a:ea typeface="+mn-ea"/>
                <a:cs typeface="+mn-cs"/>
              </a:rPr>
              <a:t>facteurs de risque non modifiables</a:t>
            </a:r>
            <a:r>
              <a:rPr lang="fr-CA" sz="1200" kern="1200" dirty="0">
                <a:solidFill>
                  <a:schemeClr val="tx1"/>
                </a:solidFill>
                <a:effectLst/>
                <a:latin typeface="+mn-lt"/>
                <a:ea typeface="+mn-ea"/>
                <a:cs typeface="+mn-cs"/>
              </a:rPr>
              <a:t> (comme l’âge, le sexe, les antécédents médicaux et familiaux, et l’origine ethnique). Même si nous ne pouvons pas les contrôler, il est important de les connaître afin de mieux comprendre notre risque.</a:t>
            </a: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Il y a aussi les </a:t>
            </a:r>
            <a:r>
              <a:rPr lang="fr-CA" sz="1200" b="1" kern="1200" dirty="0">
                <a:solidFill>
                  <a:schemeClr val="tx1"/>
                </a:solidFill>
                <a:effectLst/>
                <a:latin typeface="+mn-lt"/>
                <a:ea typeface="+mn-ea"/>
                <a:cs typeface="+mn-cs"/>
              </a:rPr>
              <a:t>facteurs de risque associés au mode de vie</a:t>
            </a:r>
            <a:r>
              <a:rPr lang="fr-CA" sz="1200" kern="1200" dirty="0">
                <a:solidFill>
                  <a:schemeClr val="tx1"/>
                </a:solidFill>
                <a:effectLst/>
                <a:latin typeface="+mn-lt"/>
                <a:ea typeface="+mn-ea"/>
                <a:cs typeface="+mn-cs"/>
              </a:rPr>
              <a:t>. Il s’agit d’éléments que nous pouvons contrôler (comme l’alimentation, l’activité physique, le poids, le stress et les habitudes comme le tabagisme et la consommation d’alcool et de drogues).</a:t>
            </a: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Finalement, il y a les </a:t>
            </a:r>
            <a:r>
              <a:rPr lang="fr-CA" sz="1200" b="1" kern="1200" dirty="0">
                <a:solidFill>
                  <a:schemeClr val="tx1"/>
                </a:solidFill>
                <a:effectLst/>
                <a:latin typeface="+mn-lt"/>
                <a:ea typeface="+mn-ea"/>
                <a:cs typeface="+mn-cs"/>
              </a:rPr>
              <a:t>facteurs de risque médicaux</a:t>
            </a:r>
            <a:r>
              <a:rPr lang="fr-CA" sz="1200" kern="1200" dirty="0">
                <a:solidFill>
                  <a:schemeClr val="tx1"/>
                </a:solidFill>
                <a:effectLst/>
                <a:latin typeface="+mn-lt"/>
                <a:ea typeface="+mn-ea"/>
                <a:cs typeface="+mn-cs"/>
              </a:rPr>
              <a:t>, qui ne peuvent pas nécessairement être contrôlés, mais qui peuvent souvent être pris en charge (comme l’hypertension, un taux élevé de cholestérol, le diabète et la fibrillation auriculaire).</a:t>
            </a: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Près de 80 % des maladies du cœur et des AVC précoces peuvent être évités grâce à de saines habitudes de vie. Manger sainement, faire de l’activité physique et ne pas fumer sont des habitudes qui ont une grande incidence sur votre santé.</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08E8D4D-B5AA-8943-B6A9-2950D7586317}" type="slidenum">
              <a:rPr lang="en-US" smtClean="0"/>
              <a:t>15</a:t>
            </a:fld>
            <a:endParaRPr lang="en-US"/>
          </a:p>
        </p:txBody>
      </p:sp>
    </p:spTree>
    <p:extLst>
      <p:ext uri="{BB962C8B-B14F-4D97-AF65-F5344CB8AC3E}">
        <p14:creationId xmlns:p14="http://schemas.microsoft.com/office/powerpoint/2010/main" val="1495198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dirty="0">
                <a:solidFill>
                  <a:schemeClr val="tx1"/>
                </a:solidFill>
                <a:effectLst/>
                <a:latin typeface="+mn-lt"/>
                <a:ea typeface="+mn-ea"/>
                <a:cs typeface="+mn-cs"/>
              </a:rPr>
              <a:t>Directives pour la présentation :</a:t>
            </a:r>
            <a:endParaRPr lang="en-US" sz="1200" kern="1200" dirty="0">
              <a:solidFill>
                <a:schemeClr val="tx1"/>
              </a:solidFill>
              <a:effectLst/>
              <a:latin typeface="+mn-lt"/>
              <a:ea typeface="+mn-ea"/>
              <a:cs typeface="+mn-cs"/>
            </a:endParaRPr>
          </a:p>
          <a:p>
            <a:r>
              <a:rPr lang="fr-CA" sz="1200" i="1" kern="1200" dirty="0">
                <a:solidFill>
                  <a:schemeClr val="tx1"/>
                </a:solidFill>
                <a:effectLst/>
                <a:latin typeface="+mn-lt"/>
                <a:ea typeface="+mn-ea"/>
                <a:cs typeface="+mn-cs"/>
              </a:rPr>
              <a:t>Utilisez cette diapositive pour communiquer des renseignements importants sur l’activité, ainsi que l’objectif de collecte.</a:t>
            </a:r>
            <a:endParaRPr lang="en-CA" sz="1400"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8716141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150AC-B4BB-F223-A444-0309C3FE6F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61E925-C405-A486-AEF4-E18AF07A2B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33CDCC-643A-3144-A74F-C91F59C259BB}"/>
              </a:ext>
            </a:extLst>
          </p:cNvPr>
          <p:cNvSpPr>
            <a:spLocks noGrp="1"/>
          </p:cNvSpPr>
          <p:nvPr>
            <p:ph type="body" idx="1"/>
          </p:nvPr>
        </p:nvSpPr>
        <p:spPr/>
        <p:txBody>
          <a:bodyPr/>
          <a:lstStyle/>
          <a:p>
            <a:pPr marL="0" indent="0">
              <a:buFont typeface="Arial" panose="020B0604020202020204" pitchFamily="34" charset="0"/>
              <a:buNone/>
            </a:pPr>
            <a:endParaRPr lang="en-CA" dirty="0"/>
          </a:p>
        </p:txBody>
      </p:sp>
      <p:sp>
        <p:nvSpPr>
          <p:cNvPr id="4" name="Footer Placeholder 3">
            <a:extLst>
              <a:ext uri="{FF2B5EF4-FFF2-40B4-BE49-F238E27FC236}">
                <a16:creationId xmlns:a16="http://schemas.microsoft.com/office/drawing/2014/main" id="{793A639A-7A35-81DF-C30A-9B09C18E4F2D}"/>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335637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27AE2-22B3-A323-898A-3C195008B9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932C92-351D-048C-14B8-82204E2A45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B150EE-218D-65A6-72D2-61B0211FA32E}"/>
              </a:ext>
            </a:extLst>
          </p:cNvPr>
          <p:cNvSpPr>
            <a:spLocks noGrp="1"/>
          </p:cNvSpPr>
          <p:nvPr>
            <p:ph type="body" idx="1"/>
          </p:nvPr>
        </p:nvSpPr>
        <p:spPr/>
        <p:txBody>
          <a:bodyPr/>
          <a:lstStyle/>
          <a:p>
            <a:r>
              <a:rPr lang="fr-CA" sz="1200" b="1" kern="1200" dirty="0">
                <a:solidFill>
                  <a:schemeClr val="tx1"/>
                </a:solidFill>
                <a:effectLst/>
                <a:latin typeface="+mn-lt"/>
                <a:ea typeface="+mn-ea"/>
                <a:cs typeface="+mn-cs"/>
              </a:rPr>
              <a:t>Directives pour la présentation :</a:t>
            </a:r>
            <a:br>
              <a:rPr lang="fr-CA" sz="1200" b="1" kern="1200" dirty="0">
                <a:solidFill>
                  <a:schemeClr val="tx1"/>
                </a:solidFill>
                <a:effectLst/>
                <a:latin typeface="+mn-lt"/>
                <a:ea typeface="+mn-ea"/>
                <a:cs typeface="+mn-cs"/>
              </a:rPr>
            </a:br>
            <a:r>
              <a:rPr lang="fr-CA" sz="1200" i="1" kern="1200" dirty="0">
                <a:solidFill>
                  <a:schemeClr val="tx1"/>
                </a:solidFill>
                <a:effectLst/>
                <a:latin typeface="+mn-lt"/>
                <a:ea typeface="+mn-ea"/>
                <a:cs typeface="+mn-cs"/>
              </a:rPr>
              <a:t>Nous avons ajouté un arrière-plan générique ici, mais si vous avez déjà organisé cette activité auparavant, nous vous encourageons à le remplacer par une photo d’une édition précédente de votre activité.</a:t>
            </a:r>
            <a:br>
              <a:rPr lang="fr-CA" sz="1200" i="1"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Notes d’allocution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Bonjour!</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Je m’appelle </a:t>
            </a:r>
            <a:r>
              <a:rPr lang="fr-CA" sz="1200" b="1" kern="1200" dirty="0">
                <a:solidFill>
                  <a:schemeClr val="tx1"/>
                </a:solidFill>
                <a:effectLst/>
                <a:latin typeface="+mn-lt"/>
                <a:ea typeface="+mn-ea"/>
                <a:cs typeface="+mn-cs"/>
              </a:rPr>
              <a:t>(INDIQUER VOTRE NOM)</a:t>
            </a:r>
            <a:r>
              <a:rPr lang="fr-CA" sz="1200" kern="1200" dirty="0">
                <a:solidFill>
                  <a:schemeClr val="tx1"/>
                </a:solidFill>
                <a:effectLst/>
                <a:latin typeface="+mn-lt"/>
                <a:ea typeface="+mn-ea"/>
                <a:cs typeface="+mn-cs"/>
              </a:rPr>
              <a:t>, et je suis ravi(e) d’être ici avec vous pour lancer la collecte de fonds </a:t>
            </a:r>
            <a:r>
              <a:rPr lang="fr-CA" sz="1200" b="1" kern="1200" dirty="0">
                <a:solidFill>
                  <a:schemeClr val="tx1"/>
                </a:solidFill>
                <a:effectLst/>
                <a:latin typeface="+mn-lt"/>
                <a:ea typeface="+mn-ea"/>
                <a:cs typeface="+mn-cs"/>
              </a:rPr>
              <a:t>(NOM DE L’ACTIVITÉ)</a:t>
            </a:r>
            <a:r>
              <a:rPr lang="fr-CA" sz="1200" kern="1200" dirty="0">
                <a:solidFill>
                  <a:schemeClr val="tx1"/>
                </a:solidFill>
                <a:effectLst/>
                <a:latin typeface="+mn-lt"/>
                <a:ea typeface="+mn-ea"/>
                <a:cs typeface="+mn-cs"/>
              </a:rPr>
              <a:t> au profit de Cœur + AVC!</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Avant de vous parler de notre activité et de nos plans de collecte, je vais vous présenter brièvement Cœur + AVC, ainsi que les raisons pour lesquelles nous avons autant besoin de votre soutien pour combattre les maladies du cœur et l’AVC.</a:t>
            </a:r>
            <a:endParaRPr lang="en-US" sz="1400" dirty="0">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2146F0-2855-62FD-5C91-3EF543852335}"/>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479950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198A3-5B2E-7CD6-3B6C-5E2823F3CA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41FC18-6302-6C03-ECDC-FD6F45328B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CE10DE-EB7C-3D4F-56F6-EE2AD17B4C67}"/>
              </a:ext>
            </a:extLst>
          </p:cNvPr>
          <p:cNvSpPr>
            <a:spLocks noGrp="1"/>
          </p:cNvSpPr>
          <p:nvPr>
            <p:ph type="body" idx="1"/>
          </p:nvPr>
        </p:nvSpPr>
        <p:spPr/>
        <p:txBody>
          <a:bodyPr/>
          <a:lstStyle/>
          <a:p>
            <a:endParaRPr lang="en-CA" dirty="0"/>
          </a:p>
        </p:txBody>
      </p:sp>
      <p:sp>
        <p:nvSpPr>
          <p:cNvPr id="4" name="Footer Placeholder 3">
            <a:extLst>
              <a:ext uri="{FF2B5EF4-FFF2-40B4-BE49-F238E27FC236}">
                <a16:creationId xmlns:a16="http://schemas.microsoft.com/office/drawing/2014/main" id="{2244AFF4-33F6-F354-525B-FCACD1791C7B}"/>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882091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EFEFBE-B965-E2E6-70EC-AC24772F71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77AEB4-F840-82B1-B451-995EE3E2AB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7209FC-5B08-A5ED-7438-AA092EC4A58C}"/>
              </a:ext>
            </a:extLst>
          </p:cNvPr>
          <p:cNvSpPr>
            <a:spLocks noGrp="1"/>
          </p:cNvSpPr>
          <p:nvPr>
            <p:ph type="body" idx="1"/>
          </p:nvPr>
        </p:nvSpPr>
        <p:spPr/>
        <p:txBody>
          <a:bodyPr/>
          <a:lstStyle/>
          <a:p>
            <a:pPr>
              <a:lnSpc>
                <a:spcPct val="115000"/>
              </a:lnSpc>
              <a:spcAft>
                <a:spcPts val="800"/>
              </a:spcAft>
            </a:pPr>
            <a:r>
              <a:rPr lang="fr-FR" sz="1400" b="1" kern="100" dirty="0">
                <a:effectLst/>
                <a:latin typeface="Arial" panose="020B0604020202020204" pitchFamily="34" charset="0"/>
                <a:ea typeface="Aptos" panose="020B0004020202020204" pitchFamily="34" charset="0"/>
                <a:cs typeface="Times New Roman" panose="02020603050405020304" pitchFamily="18" charset="0"/>
              </a:rPr>
              <a:t>Directives pour la présentation :</a:t>
            </a:r>
          </a:p>
          <a:p>
            <a:pPr>
              <a:lnSpc>
                <a:spcPct val="115000"/>
              </a:lnSpc>
              <a:spcAft>
                <a:spcPts val="800"/>
              </a:spcAft>
            </a:pPr>
            <a:r>
              <a:rPr lang="fr-FR" sz="1400" b="0" i="1" kern="100" dirty="0">
                <a:effectLst/>
                <a:latin typeface="Arial" panose="020B0604020202020204" pitchFamily="34" charset="0"/>
                <a:ea typeface="Aptos" panose="020B0004020202020204" pitchFamily="34" charset="0"/>
                <a:cs typeface="Times New Roman" panose="02020603050405020304" pitchFamily="18" charset="0"/>
              </a:rPr>
              <a:t>Lisez les renseignements sur la diapositive pour présenter la vision, la mission et quelques activités de Cœur + AVC.</a:t>
            </a:r>
          </a:p>
        </p:txBody>
      </p:sp>
      <p:sp>
        <p:nvSpPr>
          <p:cNvPr id="4" name="Footer Placeholder 3">
            <a:extLst>
              <a:ext uri="{FF2B5EF4-FFF2-40B4-BE49-F238E27FC236}">
                <a16:creationId xmlns:a16="http://schemas.microsoft.com/office/drawing/2014/main" id="{6C0D8984-CDDB-0CCD-2000-E00108FA84E4}"/>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063404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8CC63A-4DE3-2BF0-04D2-7058319D42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A0DE51-3F66-A606-E16E-81B8095EF5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57CE72-FE26-2E59-C30D-6AF54014370E}"/>
              </a:ext>
            </a:extLst>
          </p:cNvPr>
          <p:cNvSpPr>
            <a:spLocks noGrp="1"/>
          </p:cNvSpPr>
          <p:nvPr>
            <p:ph type="body" idx="1"/>
          </p:nvPr>
        </p:nvSpPr>
        <p:spPr/>
        <p:txBody>
          <a:bodyPr/>
          <a:lstStyle/>
          <a:p>
            <a:pPr>
              <a:lnSpc>
                <a:spcPct val="115000"/>
              </a:lnSpc>
              <a:spcAft>
                <a:spcPts val="800"/>
              </a:spcAft>
            </a:pPr>
            <a:r>
              <a:rPr lang="fr-FR" sz="1100" b="1" kern="100" dirty="0">
                <a:effectLst/>
                <a:latin typeface="Arial" panose="020B0604020202020204" pitchFamily="34" charset="0"/>
                <a:ea typeface="Aptos" panose="020B0004020202020204" pitchFamily="34" charset="0"/>
                <a:cs typeface="Arial" panose="020B0604020202020204" pitchFamily="34" charset="0"/>
              </a:rPr>
              <a:t>Directives pour la présentation :</a:t>
            </a:r>
          </a:p>
          <a:p>
            <a:pPr>
              <a:lnSpc>
                <a:spcPct val="115000"/>
              </a:lnSpc>
              <a:spcAft>
                <a:spcPts val="800"/>
              </a:spcAft>
            </a:pPr>
            <a:r>
              <a:rPr lang="fr-FR" sz="1100" b="0" i="1" kern="100" dirty="0">
                <a:effectLst/>
                <a:latin typeface="Arial" panose="020B0604020202020204" pitchFamily="34" charset="0"/>
                <a:ea typeface="Aptos" panose="020B0004020202020204" pitchFamily="34" charset="0"/>
                <a:cs typeface="Arial" panose="020B0604020202020204" pitchFamily="34" charset="0"/>
              </a:rPr>
              <a:t>Cette diapositive présente certaines des réalisations importantes de Cœur + AVC au fil du temps. Vous pouvez parler de ce que vous voulez. Vous trouverez ci-dessous des idées de points à aborder.</a:t>
            </a:r>
            <a:br>
              <a:rPr lang="en-CA" sz="1100" i="1" kern="100" dirty="0">
                <a:effectLst/>
                <a:latin typeface="Arial" panose="020B0604020202020204" pitchFamily="34" charset="0"/>
                <a:ea typeface="Aptos" panose="020B0004020202020204" pitchFamily="34" charset="0"/>
                <a:cs typeface="Arial" panose="020B0604020202020204" pitchFamily="34" charset="0"/>
              </a:rPr>
            </a:br>
            <a:endParaRPr lang="en-CA" sz="1100" kern="100" dirty="0">
              <a:effectLst/>
              <a:latin typeface="Arial" panose="020B0604020202020204" pitchFamily="34" charset="0"/>
              <a:ea typeface="Aptos" panose="020B0004020202020204" pitchFamily="34" charset="0"/>
              <a:cs typeface="Arial" panose="020B0604020202020204" pitchFamily="34" charset="0"/>
            </a:endParaRPr>
          </a:p>
          <a:p>
            <a:pPr>
              <a:lnSpc>
                <a:spcPct val="115000"/>
              </a:lnSpc>
              <a:spcAft>
                <a:spcPts val="800"/>
              </a:spcAft>
            </a:pPr>
            <a:r>
              <a:rPr lang="fr-FR" sz="1100" b="1" kern="100" dirty="0">
                <a:effectLst/>
                <a:latin typeface="Arial" panose="020B0604020202020204" pitchFamily="34" charset="0"/>
                <a:ea typeface="Aptos" panose="020B0004020202020204" pitchFamily="34" charset="0"/>
                <a:cs typeface="Arial" panose="020B0604020202020204" pitchFamily="34" charset="0"/>
              </a:rPr>
              <a:t>Notes d’allocution :</a:t>
            </a:r>
          </a:p>
          <a:p>
            <a:pPr marL="171450" indent="-171450">
              <a:lnSpc>
                <a:spcPct val="115000"/>
              </a:lnSpc>
              <a:spcAft>
                <a:spcPts val="800"/>
              </a:spcAft>
              <a:buFont typeface="Arial" panose="020B0604020202020204" pitchFamily="34" charset="0"/>
              <a:buChar char="•"/>
            </a:pPr>
            <a:r>
              <a:rPr lang="fr-FR" sz="1100" b="0" kern="100" dirty="0">
                <a:effectLst/>
                <a:latin typeface="Arial" panose="020B0604020202020204" pitchFamily="34" charset="0"/>
                <a:ea typeface="Aptos" panose="020B0004020202020204" pitchFamily="34" charset="0"/>
                <a:cs typeface="Arial" panose="020B0604020202020204" pitchFamily="34" charset="0"/>
              </a:rPr>
              <a:t>Cœur + AVC est le principal organisme de bienfaisance en santé au pays qui se consacre à la lutte contre les maladies du cœur et l’AVC.</a:t>
            </a:r>
          </a:p>
          <a:p>
            <a:pPr marL="171450" indent="-171450">
              <a:lnSpc>
                <a:spcPct val="115000"/>
              </a:lnSpc>
              <a:spcAft>
                <a:spcPts val="800"/>
              </a:spcAft>
              <a:buFont typeface="Arial" panose="020B0604020202020204" pitchFamily="34" charset="0"/>
              <a:buChar char="•"/>
            </a:pPr>
            <a:r>
              <a:rPr lang="fr-FR" sz="1100" b="0" kern="100" dirty="0">
                <a:effectLst/>
                <a:latin typeface="Arial" panose="020B0604020202020204" pitchFamily="34" charset="0"/>
                <a:ea typeface="Aptos" panose="020B0004020202020204" pitchFamily="34" charset="0"/>
                <a:cs typeface="Arial" panose="020B0604020202020204" pitchFamily="34" charset="0"/>
              </a:rPr>
              <a:t>Depuis 1952, grâce à la générosité de ses donatrices et donateurs, Cœur + AVC a amassé plus de 1,6 milliard de dollars pour financer des recherches vitales sur la santé cardiaque et cérébrale. Au cours de cette période, les taux de décès liés aux maladies du cœur et à l’AVC ont chuté de plus de 75 %.</a:t>
            </a:r>
          </a:p>
          <a:p>
            <a:pPr marL="171450" indent="-171450">
              <a:lnSpc>
                <a:spcPct val="115000"/>
              </a:lnSpc>
              <a:spcAft>
                <a:spcPts val="800"/>
              </a:spcAft>
              <a:buFont typeface="Arial" panose="020B0604020202020204" pitchFamily="34" charset="0"/>
              <a:buChar char="•"/>
            </a:pPr>
            <a:r>
              <a:rPr lang="fr-FR" sz="1100" b="0" kern="100" dirty="0">
                <a:effectLst/>
                <a:latin typeface="Arial" panose="020B0604020202020204" pitchFamily="34" charset="0"/>
                <a:ea typeface="Aptos" panose="020B0004020202020204" pitchFamily="34" charset="0"/>
                <a:cs typeface="Arial" panose="020B0604020202020204" pitchFamily="34" charset="0"/>
              </a:rPr>
              <a:t>Ces recherches ont conduit à la découverte d’interventions chirurgicales, de médicaments et de plans de traitement d’importance vitale qui ont permis de sauver des vies et ont eu un effet considérable sur toute la population du pays. </a:t>
            </a:r>
          </a:p>
          <a:p>
            <a:pPr marL="171450" indent="-171450">
              <a:lnSpc>
                <a:spcPct val="115000"/>
              </a:lnSpc>
              <a:spcAft>
                <a:spcPts val="800"/>
              </a:spcAft>
              <a:buFont typeface="Arial" panose="020B0604020202020204" pitchFamily="34" charset="0"/>
              <a:buChar char="•"/>
            </a:pPr>
            <a:r>
              <a:rPr lang="fr-FR" sz="1100" b="0" kern="100" dirty="0">
                <a:effectLst/>
                <a:latin typeface="Arial" panose="020B0604020202020204" pitchFamily="34" charset="0"/>
                <a:ea typeface="Aptos" panose="020B0004020202020204" pitchFamily="34" charset="0"/>
                <a:cs typeface="Arial" panose="020B0604020202020204" pitchFamily="34" charset="0"/>
              </a:rPr>
              <a:t>Ces progrès n’auraient pas été possibles sans la contribution de donatrices et donateurs comme vous. </a:t>
            </a:r>
          </a:p>
        </p:txBody>
      </p:sp>
      <p:sp>
        <p:nvSpPr>
          <p:cNvPr id="4" name="Footer Placeholder 3">
            <a:extLst>
              <a:ext uri="{FF2B5EF4-FFF2-40B4-BE49-F238E27FC236}">
                <a16:creationId xmlns:a16="http://schemas.microsoft.com/office/drawing/2014/main" id="{BDA8868B-A23C-3E1A-C5EE-3610AC5E2498}"/>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1347438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6E988-2C83-F9CB-9E8D-1C608FC417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A57932-2307-443B-B4F3-D0AAE1E676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ADED61-3CD9-D004-7A93-09671A60767B}"/>
              </a:ext>
            </a:extLst>
          </p:cNvPr>
          <p:cNvSpPr>
            <a:spLocks noGrp="1"/>
          </p:cNvSpPr>
          <p:nvPr>
            <p:ph type="body" idx="1"/>
          </p:nvPr>
        </p:nvSpPr>
        <p:spPr/>
        <p:txBody>
          <a:bodyPr/>
          <a:lstStyle/>
          <a:p>
            <a:r>
              <a:rPr lang="fr-CA" sz="1200" b="1" kern="1200" dirty="0">
                <a:solidFill>
                  <a:schemeClr val="tx1"/>
                </a:solidFill>
                <a:effectLst/>
                <a:latin typeface="+mn-lt"/>
                <a:ea typeface="+mn-ea"/>
                <a:cs typeface="+mn-cs"/>
              </a:rPr>
              <a:t>Notes d’allocution :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La triste vérité est que, malgré les progrès réalisés, vous auriez du mal à trouver une personne au pays qui n’a pas été touchée, d’une façon ou d’une autre, par les maladies du cœur ou l’AVC. Proche, ami ou collègue : n’importe qui dans notre entourage peut être aux prises avec l’une de ces affections.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Nous avons réalisé des avancées vraiment extraordinaires au cours des 73 dernières années, notamment en réduisant de plus de 75 % les taux de mortalité liés aux maladies du cœur et à l’AVC. Malgré cela, près de 1 décès sur 3 au pays est causé par une maladie du cœur, un AVC ou un déficit cognitif d’origine vasculaire.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En fait, les maladies du cœur, l’AVC et les affections connexes fauchent une vie toutes les 5 minutes.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Plus de 3,5 millions de personnes au pays vivent avec une maladie du cœur, un déficit cognitif d’origine vasculaire ou les séquelles d’un AVC.</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La bonne nouvelle est que bien que 9 personnes sur 10 présentent au moins un facteur de risque, près de 80 % des maladies du cœur et des AVC précoces peuvent être évités grâce à de saines habitudes de vie.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Cela démontre toutefois qu’il y a encore du travail à faire pour préserver la santé et le bien-être de la population.</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67D480B-8433-1AC4-8509-803AC04591F0}"/>
              </a:ext>
            </a:extLst>
          </p:cNvPr>
          <p:cNvSpPr>
            <a:spLocks noGrp="1"/>
          </p:cNvSpPr>
          <p:nvPr>
            <p:ph type="sldNum" sz="quarter" idx="5"/>
          </p:nvPr>
        </p:nvSpPr>
        <p:spPr/>
        <p:txBody>
          <a:bodyPr/>
          <a:lstStyle/>
          <a:p>
            <a:fld id="{C568C17F-3D5E-449B-9739-BF46C0DC6ECE}" type="slidenum">
              <a:rPr lang="en-US" smtClean="0"/>
              <a:t>6</a:t>
            </a:fld>
            <a:endParaRPr lang="en-US"/>
          </a:p>
        </p:txBody>
      </p:sp>
    </p:spTree>
    <p:extLst>
      <p:ext uri="{BB962C8B-B14F-4D97-AF65-F5344CB8AC3E}">
        <p14:creationId xmlns:p14="http://schemas.microsoft.com/office/powerpoint/2010/main" val="507638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3FD81-EB56-9E4B-E4EE-B93E917569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72D5E4-2DD1-C2A8-20C7-0AFC6BFE3F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590453-8A0C-273B-C882-5C7386C38F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solidFill>
                  <a:schemeClr val="tx1"/>
                </a:solidFill>
                <a:effectLst/>
                <a:latin typeface="+mn-lt"/>
                <a:ea typeface="+mn-ea"/>
                <a:cs typeface="+mn-cs"/>
              </a:rPr>
              <a:t>Remarque au sujet des signes VITE de l’AVC : Le nombre de personnes au pays qui peuvent nommer au moins deux signes VITE de l’AVC a doublé, passant de 2 personnes sur 10 à plus de 4 personnes sur 10.</a:t>
            </a:r>
            <a:endParaRPr lang="en-US" dirty="0"/>
          </a:p>
        </p:txBody>
      </p:sp>
      <p:sp>
        <p:nvSpPr>
          <p:cNvPr id="4" name="Footer Placeholder 3">
            <a:extLst>
              <a:ext uri="{FF2B5EF4-FFF2-40B4-BE49-F238E27FC236}">
                <a16:creationId xmlns:a16="http://schemas.microsoft.com/office/drawing/2014/main" id="{D485C4DA-CC50-C506-9C1B-E22CF76B3B66}"/>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524220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dirty="0">
                <a:solidFill>
                  <a:schemeClr val="tx1"/>
                </a:solidFill>
                <a:effectLst/>
                <a:latin typeface="+mn-lt"/>
                <a:ea typeface="+mn-ea"/>
                <a:cs typeface="+mn-cs"/>
              </a:rPr>
              <a:t>Directives pour la présentation :</a:t>
            </a:r>
            <a:endParaRPr lang="en-US" sz="1200" kern="1200" dirty="0">
              <a:solidFill>
                <a:schemeClr val="tx1"/>
              </a:solidFill>
              <a:effectLst/>
              <a:latin typeface="+mn-lt"/>
              <a:ea typeface="+mn-ea"/>
              <a:cs typeface="+mn-cs"/>
            </a:endParaRPr>
          </a:p>
          <a:p>
            <a:r>
              <a:rPr lang="fr-CA" sz="1200" i="1" kern="1200" dirty="0">
                <a:solidFill>
                  <a:schemeClr val="tx1"/>
                </a:solidFill>
                <a:effectLst/>
                <a:latin typeface="+mn-lt"/>
                <a:ea typeface="+mn-ea"/>
                <a:cs typeface="+mn-cs"/>
              </a:rPr>
              <a:t>Cliquez sur l’image ci-dessous pour faire jouer la vidéo pendant votre présentation. Si cela ne fonctionne pas, copiez et collez le lien ci-dessous dans votre navigateur :</a:t>
            </a:r>
            <a:br>
              <a:rPr lang="fr-CA" sz="1200" kern="1200" dirty="0">
                <a:solidFill>
                  <a:schemeClr val="tx1"/>
                </a:solidFill>
                <a:effectLst/>
                <a:latin typeface="+mn-lt"/>
                <a:ea typeface="+mn-ea"/>
                <a:cs typeface="+mn-cs"/>
              </a:rPr>
            </a:br>
            <a:br>
              <a:rPr lang="fr-CA" sz="1200" kern="1200" dirty="0">
                <a:solidFill>
                  <a:schemeClr val="tx1"/>
                </a:solidFill>
                <a:effectLst/>
                <a:latin typeface="+mn-lt"/>
                <a:ea typeface="+mn-ea"/>
                <a:cs typeface="+mn-cs"/>
              </a:rPr>
            </a:br>
            <a:r>
              <a:rPr lang="fr-CA" sz="1200" kern="1200" dirty="0">
                <a:solidFill>
                  <a:schemeClr val="tx1"/>
                </a:solidFill>
                <a:effectLst/>
                <a:latin typeface="+mn-lt"/>
                <a:ea typeface="+mn-ea"/>
                <a:cs typeface="+mn-cs"/>
              </a:rPr>
              <a:t>https://www.youtube.com/watch?v=CKpkj8Tb8t8</a:t>
            </a:r>
            <a:endParaRPr lang="en-US" sz="1200" kern="1200" dirty="0">
              <a:solidFill>
                <a:schemeClr val="tx1"/>
              </a:solidFill>
              <a:effectLst/>
              <a:latin typeface="+mn-lt"/>
              <a:ea typeface="+mn-ea"/>
              <a:cs typeface="+mn-cs"/>
            </a:endParaRPr>
          </a:p>
          <a:p>
            <a:br>
              <a:rPr lang="fr-CA" sz="1200" kern="1200" dirty="0">
                <a:solidFill>
                  <a:schemeClr val="tx1"/>
                </a:solidFill>
                <a:effectLst/>
                <a:latin typeface="+mn-lt"/>
                <a:ea typeface="+mn-ea"/>
                <a:cs typeface="+mn-cs"/>
              </a:rPr>
            </a:br>
            <a:r>
              <a:rPr lang="fr-CA" sz="1200" b="1" kern="1200" dirty="0">
                <a:solidFill>
                  <a:schemeClr val="tx1"/>
                </a:solidFill>
                <a:effectLst/>
                <a:latin typeface="+mn-lt"/>
                <a:ea typeface="+mn-ea"/>
                <a:cs typeface="+mn-cs"/>
              </a:rPr>
              <a:t>Notes d’allocution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Merci d’avoir regardé la vidéo. J’espère qu’elle vous aura inspiré à vous impliquer et à amasser des fonds pour nous aider à soutenir des gens comme Olivier, Michael et Heather.</a:t>
            </a: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Bien qu’il reste encore beaucoup de travail à faire, Cœur + AVC réalise des progrès considérables.</a:t>
            </a:r>
          </a:p>
          <a:p>
            <a:pPr marL="171450" lvl="0" indent="-171450">
              <a:buFont typeface="Arial" panose="020B0604020202020204" pitchFamily="34" charset="0"/>
              <a:buChar char="•"/>
            </a:pPr>
            <a:r>
              <a:rPr lang="fr-CA" sz="1200" kern="1200" dirty="0">
                <a:solidFill>
                  <a:schemeClr val="tx1"/>
                </a:solidFill>
                <a:effectLst/>
                <a:latin typeface="+mn-lt"/>
                <a:ea typeface="+mn-ea"/>
                <a:cs typeface="+mn-cs"/>
              </a:rPr>
              <a:t>Votre aide est essentielle à la poursuite de ces avancées et à l’amélioration des choses pour les personnes vivant avec une maladie du cœur, les séquelles d’un AVC ou une affection connexe.</a:t>
            </a:r>
            <a:endParaRPr lang="en-CA"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7B8B0D1-D486-2FBE-692D-90983B5E6ED6}"/>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871321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sz="1400" b="1" dirty="0"/>
              <a:t>Notes d’allocution :</a:t>
            </a:r>
          </a:p>
          <a:p>
            <a:pPr marL="285750" indent="-285750">
              <a:buFont typeface="Arial" panose="020B0604020202020204" pitchFamily="34" charset="0"/>
              <a:buChar char="•"/>
            </a:pPr>
            <a:r>
              <a:rPr lang="fr-FR" sz="1400" b="0" dirty="0"/>
              <a:t>Maintenant que vous connaissez un peu mieux les raisons pour lesquelles nous amassons des fonds, passons en revue quelques renseignements utiles pour repérer les maladies du cœur et l’AVC, et y faire face dans la vie de tous les jours.</a:t>
            </a:r>
          </a:p>
        </p:txBody>
      </p:sp>
      <p:sp>
        <p:nvSpPr>
          <p:cNvPr id="4" name="Footer Placeholder 3"/>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1878215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27" name="Picture 3"/>
          <p:cNvPicPr>
            <a:picLocks noChangeAspect="1" noChangeArrowheads="1"/>
          </p:cNvPicPr>
          <p:nvPr userDrawn="1"/>
        </p:nvPicPr>
        <p:blipFill>
          <a:blip r:embed="rId2" cstate="screen">
            <a:extLst>
              <a:ext uri="{28A0092B-C50C-407E-A947-70E740481C1C}">
                <a14:useLocalDpi xmlns:a14="http://schemas.microsoft.com/office/drawing/2010/main"/>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hasCustomPrompt="1"/>
          </p:nvPr>
        </p:nvSpPr>
        <p:spPr>
          <a:xfrm>
            <a:off x="241959" y="5650205"/>
            <a:ext cx="8046760" cy="465057"/>
          </a:xfrm>
        </p:spPr>
        <p:txBody>
          <a:bodyPr>
            <a:noAutofit/>
          </a:bodyPr>
          <a:lstStyle>
            <a:lvl1pPr>
              <a:defRPr sz="3000" spc="-100" baseline="0">
                <a:solidFill>
                  <a:schemeClr val="tx1"/>
                </a:solidFill>
              </a:defRPr>
            </a:lvl1pPr>
          </a:lstStyle>
          <a:p>
            <a:pPr lvl="0"/>
            <a:r>
              <a:rPr lang="en-US"/>
              <a:t>Title goes here</a:t>
            </a:r>
          </a:p>
        </p:txBody>
      </p:sp>
      <p:sp>
        <p:nvSpPr>
          <p:cNvPr id="3" name="Text Placeholder 2"/>
          <p:cNvSpPr>
            <a:spLocks noGrp="1"/>
          </p:cNvSpPr>
          <p:nvPr>
            <p:ph type="body" sz="quarter" idx="10" hasCustomPrompt="1"/>
          </p:nvPr>
        </p:nvSpPr>
        <p:spPr>
          <a:xfrm>
            <a:off x="241959" y="6065022"/>
            <a:ext cx="8047038" cy="476250"/>
          </a:xfrm>
        </p:spPr>
        <p:txBody>
          <a:bodyPr>
            <a:normAutofit/>
          </a:bodyPr>
          <a:lstStyle>
            <a:lvl1pPr marL="0" indent="0">
              <a:buNone/>
              <a:defRPr sz="2400">
                <a:solidFill>
                  <a:srgbClr val="DD2211"/>
                </a:solidFill>
              </a:defRPr>
            </a:lvl1pPr>
          </a:lstStyle>
          <a:p>
            <a:pPr lvl="0"/>
            <a:r>
              <a:rPr lang="en-US"/>
              <a:t>Subtitle goes here / Month Day, Year</a:t>
            </a:r>
          </a:p>
        </p:txBody>
      </p:sp>
    </p:spTree>
    <p:extLst>
      <p:ext uri="{BB962C8B-B14F-4D97-AF65-F5344CB8AC3E}">
        <p14:creationId xmlns:p14="http://schemas.microsoft.com/office/powerpoint/2010/main" val="4182296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 Placeholder 3"/>
          <p:cNvSpPr>
            <a:spLocks noGrp="1"/>
          </p:cNvSpPr>
          <p:nvPr>
            <p:ph type="body" sz="quarter" idx="10" hasCustomPrompt="1"/>
          </p:nvPr>
        </p:nvSpPr>
        <p:spPr>
          <a:xfrm>
            <a:off x="0" y="5034197"/>
            <a:ext cx="9144000" cy="706437"/>
          </a:xfrm>
          <a:prstGeom prst="rect">
            <a:avLst/>
          </a:prstGeom>
        </p:spPr>
        <p:txBody>
          <a:bodyPr/>
          <a:lstStyle>
            <a:lvl1pPr marL="0" indent="0" algn="ctr">
              <a:buNone/>
              <a:defRPr b="1">
                <a:latin typeface="Arial" charset="0"/>
                <a:ea typeface="Arial" charset="0"/>
                <a:cs typeface="Arial" charset="0"/>
              </a:defRPr>
            </a:lvl1pPr>
          </a:lstStyle>
          <a:p>
            <a:pPr lvl="0"/>
            <a:r>
              <a:rPr lang="en-US"/>
              <a:t>Thank you for your time.</a:t>
            </a:r>
          </a:p>
        </p:txBody>
      </p:sp>
    </p:spTree>
    <p:extLst>
      <p:ext uri="{BB962C8B-B14F-4D97-AF65-F5344CB8AC3E}">
        <p14:creationId xmlns:p14="http://schemas.microsoft.com/office/powerpoint/2010/main" val="3344933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En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 Placeholder 3"/>
          <p:cNvSpPr>
            <a:spLocks noGrp="1"/>
          </p:cNvSpPr>
          <p:nvPr>
            <p:ph type="body" sz="quarter" idx="10" hasCustomPrompt="1"/>
          </p:nvPr>
        </p:nvSpPr>
        <p:spPr>
          <a:xfrm>
            <a:off x="0" y="5034197"/>
            <a:ext cx="9144000" cy="706437"/>
          </a:xfrm>
          <a:prstGeom prst="rect">
            <a:avLst/>
          </a:prstGeom>
        </p:spPr>
        <p:txBody>
          <a:bodyPr/>
          <a:lstStyle>
            <a:lvl1pPr marL="0" indent="0" algn="ctr">
              <a:buNone/>
              <a:defRPr lang="en-US" b="1" i="0" smtClean="0">
                <a:effectLst/>
              </a:defRPr>
            </a:lvl1pPr>
          </a:lstStyle>
          <a:p>
            <a:pPr lvl="0"/>
            <a:r>
              <a:rPr lang="en-US"/>
              <a:t>Merci pour </a:t>
            </a:r>
            <a:r>
              <a:rPr lang="en-US" err="1"/>
              <a:t>votre</a:t>
            </a:r>
            <a:r>
              <a:rPr lang="en-US"/>
              <a:t> temps.</a:t>
            </a:r>
          </a:p>
        </p:txBody>
      </p:sp>
    </p:spTree>
    <p:extLst>
      <p:ext uri="{BB962C8B-B14F-4D97-AF65-F5344CB8AC3E}">
        <p14:creationId xmlns:p14="http://schemas.microsoft.com/office/powerpoint/2010/main" val="1959607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En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 Placeholder 3"/>
          <p:cNvSpPr>
            <a:spLocks noGrp="1"/>
          </p:cNvSpPr>
          <p:nvPr>
            <p:ph type="body" sz="quarter" idx="10" hasCustomPrompt="1"/>
          </p:nvPr>
        </p:nvSpPr>
        <p:spPr>
          <a:xfrm>
            <a:off x="0" y="5034197"/>
            <a:ext cx="9144000" cy="706437"/>
          </a:xfrm>
          <a:prstGeom prst="rect">
            <a:avLst/>
          </a:prstGeom>
        </p:spPr>
        <p:txBody>
          <a:bodyPr/>
          <a:lstStyle>
            <a:lvl1pPr marL="0" indent="0" algn="ctr">
              <a:buNone/>
              <a:defRPr b="1">
                <a:latin typeface="Arial" charset="0"/>
                <a:ea typeface="Arial" charset="0"/>
                <a:cs typeface="Arial" charset="0"/>
              </a:defRPr>
            </a:lvl1pPr>
          </a:lstStyle>
          <a:p>
            <a:pPr lvl="0"/>
            <a:r>
              <a:rPr lang="en-US"/>
              <a:t>Thank you for your time.</a:t>
            </a:r>
          </a:p>
          <a:p>
            <a:pPr lvl="0"/>
            <a:r>
              <a:rPr lang="en-US"/>
              <a:t>Merci pour </a:t>
            </a:r>
            <a:r>
              <a:rPr lang="en-US" err="1"/>
              <a:t>votre</a:t>
            </a:r>
            <a:r>
              <a:rPr lang="en-US"/>
              <a:t> temps.</a:t>
            </a:r>
          </a:p>
        </p:txBody>
      </p:sp>
    </p:spTree>
    <p:extLst>
      <p:ext uri="{BB962C8B-B14F-4D97-AF65-F5344CB8AC3E}">
        <p14:creationId xmlns:p14="http://schemas.microsoft.com/office/powerpoint/2010/main" val="27038832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En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 Placeholder 3"/>
          <p:cNvSpPr>
            <a:spLocks noGrp="1"/>
          </p:cNvSpPr>
          <p:nvPr>
            <p:ph type="body" sz="quarter" idx="10" hasCustomPrompt="1"/>
          </p:nvPr>
        </p:nvSpPr>
        <p:spPr>
          <a:xfrm>
            <a:off x="0" y="5034197"/>
            <a:ext cx="9144000" cy="706437"/>
          </a:xfrm>
          <a:prstGeom prst="rect">
            <a:avLst/>
          </a:prstGeom>
        </p:spPr>
        <p:txBody>
          <a:bodyPr/>
          <a:lstStyle>
            <a:lvl1pPr marL="0" indent="0" algn="ctr">
              <a:buNone/>
              <a:defRPr b="1">
                <a:latin typeface="Arial" charset="0"/>
                <a:ea typeface="Arial" charset="0"/>
                <a:cs typeface="Arial" charset="0"/>
              </a:defRPr>
            </a:lvl1pPr>
          </a:lstStyle>
          <a:p>
            <a:pPr lvl="0"/>
            <a:r>
              <a:rPr lang="en-US"/>
              <a:t>Merci pour </a:t>
            </a:r>
            <a:r>
              <a:rPr lang="en-US" err="1"/>
              <a:t>votre</a:t>
            </a:r>
            <a:r>
              <a:rPr lang="en-US"/>
              <a:t> temps.</a:t>
            </a:r>
          </a:p>
          <a:p>
            <a:pPr lvl="0"/>
            <a:r>
              <a:rPr lang="en-US"/>
              <a:t>Thank you for your time.</a:t>
            </a:r>
          </a:p>
        </p:txBody>
      </p:sp>
    </p:spTree>
    <p:extLst>
      <p:ext uri="{BB962C8B-B14F-4D97-AF65-F5344CB8AC3E}">
        <p14:creationId xmlns:p14="http://schemas.microsoft.com/office/powerpoint/2010/main" val="42610488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837092" y="6356351"/>
            <a:ext cx="2057400" cy="365125"/>
          </a:xfrm>
          <a:prstGeom prst="rect">
            <a:avLst/>
          </a:prstGeom>
        </p:spPr>
        <p:txBody>
          <a:bodyPr/>
          <a:lstStyle/>
          <a:p>
            <a:fld id="{5D01E634-D16D-4549-86C0-111D1A5A1507}" type="slidenum">
              <a:rPr lang="en-US" smtClean="0">
                <a:solidFill>
                  <a:prstClr val="black"/>
                </a:solidFill>
              </a:rPr>
              <a:pPr/>
              <a:t>‹#›</a:t>
            </a:fld>
            <a:endParaRPr lang="en-US">
              <a:solidFill>
                <a:prstClr val="black"/>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671814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468032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A0D61-3394-455D-8D5A-A7B260C1EE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26069F-3EB5-4255-8005-8CB937941A1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9DFDF9-D63D-434D-B806-FF0747F2D01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AD33D2EA-5CD4-4E00-8430-92231E2A0DE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045585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6950" y="149540"/>
            <a:ext cx="8046760" cy="1144002"/>
          </a:xfrm>
        </p:spPr>
        <p:txBody>
          <a:bodyPr/>
          <a:lstStyle>
            <a:lvl1pPr>
              <a:defRPr spc="-75" baseline="0">
                <a:solidFill>
                  <a:srgbClr val="DD2211"/>
                </a:solidFill>
              </a:defRPr>
            </a:lvl1pPr>
          </a:lstStyle>
          <a:p>
            <a:pPr lvl="0"/>
            <a:r>
              <a:rPr lang="en-US"/>
              <a:t>Title goes here</a:t>
            </a:r>
          </a:p>
        </p:txBody>
      </p:sp>
      <p:sp>
        <p:nvSpPr>
          <p:cNvPr id="7" name="Slide Number Placeholder 5"/>
          <p:cNvSpPr>
            <a:spLocks noGrp="1"/>
          </p:cNvSpPr>
          <p:nvPr>
            <p:ph type="sldNum" sz="quarter" idx="4"/>
          </p:nvPr>
        </p:nvSpPr>
        <p:spPr>
          <a:xfrm>
            <a:off x="6837092" y="6356353"/>
            <a:ext cx="2057400" cy="365125"/>
          </a:xfrm>
          <a:prstGeom prst="rect">
            <a:avLst/>
          </a:prstGeom>
        </p:spPr>
        <p:txBody>
          <a:bodyPr vert="horz" lIns="91440" tIns="45720" rIns="91440" bIns="45720" rtlCol="0" anchor="ctr"/>
          <a:lstStyle>
            <a:lvl1pPr algn="r">
              <a:defRPr sz="638">
                <a:solidFill>
                  <a:schemeClr val="tx1"/>
                </a:solidFill>
                <a:latin typeface="Arial" charset="0"/>
                <a:ea typeface="Arial" charset="0"/>
                <a:cs typeface="Arial" charset="0"/>
              </a:defRPr>
            </a:lvl1pPr>
          </a:lstStyle>
          <a:p>
            <a:fld id="{66550065-6E6F-E84D-8141-0F43779EDC94}" type="slidenum">
              <a:rPr lang="en-US" smtClean="0"/>
              <a:pPr/>
              <a:t>‹#›</a:t>
            </a:fld>
            <a:endParaRPr lang="en-US"/>
          </a:p>
        </p:txBody>
      </p:sp>
      <p:sp>
        <p:nvSpPr>
          <p:cNvPr id="9" name="Text Placeholder 12"/>
          <p:cNvSpPr>
            <a:spLocks noGrp="1"/>
          </p:cNvSpPr>
          <p:nvPr>
            <p:ph type="body" sz="quarter" idx="11" hasCustomPrompt="1"/>
          </p:nvPr>
        </p:nvSpPr>
        <p:spPr>
          <a:xfrm>
            <a:off x="259848" y="1412603"/>
            <a:ext cx="8043862" cy="4749800"/>
          </a:xfrm>
          <a:prstGeom prst="rect">
            <a:avLst/>
          </a:prstGeom>
        </p:spPr>
        <p:txBody>
          <a:bodyPr/>
          <a:lstStyle>
            <a:lvl1pPr marL="102394" indent="-102394">
              <a:spcBef>
                <a:spcPts val="300"/>
              </a:spcBef>
              <a:buSzPct val="70000"/>
              <a:buFont typeface="Arial" charset="0"/>
              <a:buChar char="•"/>
              <a:tabLst/>
              <a:defRPr sz="1800" baseline="0">
                <a:latin typeface="Arial" charset="0"/>
                <a:ea typeface="Arial" charset="0"/>
                <a:cs typeface="Arial" charset="0"/>
              </a:defRPr>
            </a:lvl1pPr>
            <a:lvl2pPr marL="342900" indent="0">
              <a:buNone/>
              <a:defRPr/>
            </a:lvl2pPr>
          </a:lstStyle>
          <a:p>
            <a:pPr lvl="0"/>
            <a:r>
              <a:rPr lang="en-US"/>
              <a:t>Bulleted points go here</a:t>
            </a:r>
          </a:p>
          <a:p>
            <a:pPr lvl="0"/>
            <a:endParaRPr lang="en-US"/>
          </a:p>
        </p:txBody>
      </p:sp>
    </p:spTree>
    <p:extLst>
      <p:ext uri="{BB962C8B-B14F-4D97-AF65-F5344CB8AC3E}">
        <p14:creationId xmlns:p14="http://schemas.microsoft.com/office/powerpoint/2010/main" val="6660777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6950" y="149540"/>
            <a:ext cx="8046760" cy="1144002"/>
          </a:xfrm>
        </p:spPr>
        <p:txBody>
          <a:bodyPr/>
          <a:lstStyle>
            <a:lvl1pPr>
              <a:defRPr spc="-75" baseline="0">
                <a:solidFill>
                  <a:srgbClr val="DD2211"/>
                </a:solidFill>
              </a:defRPr>
            </a:lvl1pPr>
          </a:lstStyle>
          <a:p>
            <a:pPr lvl="0"/>
            <a:r>
              <a:rPr lang="en-US"/>
              <a:t>Title goes here</a:t>
            </a:r>
          </a:p>
        </p:txBody>
      </p:sp>
      <p:sp>
        <p:nvSpPr>
          <p:cNvPr id="7" name="Slide Number Placeholder 5"/>
          <p:cNvSpPr>
            <a:spLocks noGrp="1"/>
          </p:cNvSpPr>
          <p:nvPr>
            <p:ph type="sldNum" sz="quarter" idx="4"/>
          </p:nvPr>
        </p:nvSpPr>
        <p:spPr>
          <a:xfrm>
            <a:off x="6837092" y="6356353"/>
            <a:ext cx="2057400" cy="365125"/>
          </a:xfrm>
          <a:prstGeom prst="rect">
            <a:avLst/>
          </a:prstGeom>
        </p:spPr>
        <p:txBody>
          <a:bodyPr vert="horz" lIns="91440" tIns="45720" rIns="91440" bIns="45720" rtlCol="0" anchor="ctr"/>
          <a:lstStyle>
            <a:lvl1pPr algn="r">
              <a:defRPr sz="638">
                <a:solidFill>
                  <a:schemeClr val="tx1"/>
                </a:solidFill>
                <a:latin typeface="Arial" charset="0"/>
                <a:ea typeface="Arial" charset="0"/>
                <a:cs typeface="Arial" charset="0"/>
              </a:defRPr>
            </a:lvl1pPr>
          </a:lstStyle>
          <a:p>
            <a:fld id="{66550065-6E6F-E84D-8141-0F43779EDC94}" type="slidenum">
              <a:rPr lang="en-US" smtClean="0"/>
              <a:pPr/>
              <a:t>‹#›</a:t>
            </a:fld>
            <a:endParaRPr lang="en-US"/>
          </a:p>
        </p:txBody>
      </p:sp>
      <p:sp>
        <p:nvSpPr>
          <p:cNvPr id="9" name="Text Placeholder 12"/>
          <p:cNvSpPr>
            <a:spLocks noGrp="1"/>
          </p:cNvSpPr>
          <p:nvPr>
            <p:ph type="body" sz="quarter" idx="11" hasCustomPrompt="1"/>
          </p:nvPr>
        </p:nvSpPr>
        <p:spPr>
          <a:xfrm>
            <a:off x="259848" y="1412603"/>
            <a:ext cx="8043862" cy="4749800"/>
          </a:xfrm>
          <a:prstGeom prst="rect">
            <a:avLst/>
          </a:prstGeom>
        </p:spPr>
        <p:txBody>
          <a:bodyPr/>
          <a:lstStyle>
            <a:lvl1pPr marL="102394" indent="-102394">
              <a:spcBef>
                <a:spcPts val="300"/>
              </a:spcBef>
              <a:buSzPct val="70000"/>
              <a:buFont typeface="Arial" charset="0"/>
              <a:buChar char="•"/>
              <a:tabLst/>
              <a:defRPr sz="1800" baseline="0">
                <a:latin typeface="Arial" charset="0"/>
                <a:ea typeface="Arial" charset="0"/>
                <a:cs typeface="Arial" charset="0"/>
              </a:defRPr>
            </a:lvl1pPr>
            <a:lvl2pPr marL="342900" indent="0">
              <a:buNone/>
              <a:defRPr/>
            </a:lvl2pPr>
          </a:lstStyle>
          <a:p>
            <a:pPr lvl="0"/>
            <a:r>
              <a:rPr lang="en-US"/>
              <a:t>Bulleted points go here</a:t>
            </a:r>
          </a:p>
          <a:p>
            <a:pPr lvl="0"/>
            <a:endParaRPr lang="en-US"/>
          </a:p>
        </p:txBody>
      </p:sp>
    </p:spTree>
    <p:extLst>
      <p:ext uri="{BB962C8B-B14F-4D97-AF65-F5344CB8AC3E}">
        <p14:creationId xmlns:p14="http://schemas.microsoft.com/office/powerpoint/2010/main" val="16824021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1_Content with Caption">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4" r="56594"/>
          <a:stretch/>
        </p:blipFill>
        <p:spPr>
          <a:xfrm>
            <a:off x="0" y="0"/>
            <a:ext cx="3969000" cy="6858000"/>
          </a:xfrm>
          <a:prstGeom prst="rect">
            <a:avLst/>
          </a:prstGeom>
        </p:spPr>
      </p:pic>
      <p:sp>
        <p:nvSpPr>
          <p:cNvPr id="3" name="Content Placeholder 2"/>
          <p:cNvSpPr>
            <a:spLocks noGrp="1"/>
          </p:cNvSpPr>
          <p:nvPr>
            <p:ph idx="1" hasCustomPrompt="1"/>
          </p:nvPr>
        </p:nvSpPr>
        <p:spPr>
          <a:xfrm>
            <a:off x="3953934" y="0"/>
            <a:ext cx="5190067" cy="6858000"/>
          </a:xfrm>
        </p:spPr>
        <p:txBody>
          <a:bodyPr anchor="ctr">
            <a:normAutofit/>
          </a:bodyPr>
          <a:lstStyle>
            <a:lvl1pPr marL="0" indent="0" algn="ctr">
              <a:buFontTx/>
              <a:buNone/>
              <a:defRPr sz="1500" baseline="0">
                <a:solidFill>
                  <a:schemeClr val="bg1">
                    <a:lumMod val="65000"/>
                  </a:schemeClr>
                </a:solidFill>
              </a:defRPr>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Content (</a:t>
            </a:r>
            <a:r>
              <a:rPr lang="en-US" err="1"/>
              <a:t>eg</a:t>
            </a:r>
            <a:r>
              <a:rPr lang="en-US"/>
              <a:t>: Image) goes here</a:t>
            </a:r>
          </a:p>
        </p:txBody>
      </p:sp>
      <p:sp>
        <p:nvSpPr>
          <p:cNvPr id="2" name="Title 1"/>
          <p:cNvSpPr>
            <a:spLocks noGrp="1"/>
          </p:cNvSpPr>
          <p:nvPr>
            <p:ph type="title" hasCustomPrompt="1"/>
          </p:nvPr>
        </p:nvSpPr>
        <p:spPr>
          <a:xfrm>
            <a:off x="364066" y="491067"/>
            <a:ext cx="2997200" cy="1267522"/>
          </a:xfrm>
        </p:spPr>
        <p:txBody>
          <a:bodyPr anchor="t">
            <a:normAutofit/>
          </a:bodyPr>
          <a:lstStyle>
            <a:lvl1pPr>
              <a:defRPr sz="2100" b="1" baseline="0">
                <a:solidFill>
                  <a:schemeClr val="bg1"/>
                </a:solidFill>
              </a:defRPr>
            </a:lvl1pPr>
          </a:lstStyle>
          <a:p>
            <a:r>
              <a:rPr lang="en-US"/>
              <a:t>Title for image and information below </a:t>
            </a:r>
            <a:br>
              <a:rPr lang="en-US"/>
            </a:br>
            <a:r>
              <a:rPr lang="en-US"/>
              <a:t>goes here</a:t>
            </a:r>
          </a:p>
        </p:txBody>
      </p:sp>
      <p:sp>
        <p:nvSpPr>
          <p:cNvPr id="4" name="Text Placeholder 3"/>
          <p:cNvSpPr>
            <a:spLocks noGrp="1"/>
          </p:cNvSpPr>
          <p:nvPr>
            <p:ph type="body" sz="half" idx="2" hasCustomPrompt="1"/>
          </p:nvPr>
        </p:nvSpPr>
        <p:spPr>
          <a:xfrm>
            <a:off x="364066" y="2209792"/>
            <a:ext cx="2997200" cy="3811588"/>
          </a:xfrm>
        </p:spPr>
        <p:txBody>
          <a:bodyPr>
            <a:normAutofit/>
          </a:bodyPr>
          <a:lstStyle>
            <a:lvl1pPr marL="0" indent="0">
              <a:buSzPct val="80000"/>
              <a:buFontTx/>
              <a:buNone/>
              <a:tabLst/>
              <a:defRPr sz="1500" baseline="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Information goes here</a:t>
            </a:r>
          </a:p>
        </p:txBody>
      </p:sp>
    </p:spTree>
    <p:extLst>
      <p:ext uri="{BB962C8B-B14F-4D97-AF65-F5344CB8AC3E}">
        <p14:creationId xmlns:p14="http://schemas.microsoft.com/office/powerpoint/2010/main" val="609400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6949" y="149540"/>
            <a:ext cx="8046760" cy="1144002"/>
          </a:xfrm>
        </p:spPr>
        <p:txBody>
          <a:bodyPr/>
          <a:lstStyle>
            <a:lvl1pPr>
              <a:defRPr spc="-100" baseline="0">
                <a:solidFill>
                  <a:srgbClr val="DD2211"/>
                </a:solidFill>
              </a:defRPr>
            </a:lvl1pPr>
          </a:lstStyle>
          <a:p>
            <a:pPr lvl="0"/>
            <a:r>
              <a:rPr lang="en-US"/>
              <a:t>Title goes here</a:t>
            </a:r>
          </a:p>
        </p:txBody>
      </p:sp>
      <p:sp>
        <p:nvSpPr>
          <p:cNvPr id="9" name="Text Placeholder 12"/>
          <p:cNvSpPr>
            <a:spLocks noGrp="1"/>
          </p:cNvSpPr>
          <p:nvPr>
            <p:ph type="body" sz="quarter" idx="11" hasCustomPrompt="1"/>
          </p:nvPr>
        </p:nvSpPr>
        <p:spPr>
          <a:xfrm>
            <a:off x="259847" y="1412603"/>
            <a:ext cx="8043862" cy="4749800"/>
          </a:xfrm>
          <a:prstGeom prst="rect">
            <a:avLst/>
          </a:prstGeom>
        </p:spPr>
        <p:txBody>
          <a:bodyPr/>
          <a:lstStyle>
            <a:lvl1pPr marL="136525" indent="-136525">
              <a:spcBef>
                <a:spcPts val="400"/>
              </a:spcBef>
              <a:buSzPct val="70000"/>
              <a:buFont typeface="Arial" charset="0"/>
              <a:buChar char="•"/>
              <a:tabLst/>
              <a:defRPr sz="2000" baseline="0">
                <a:latin typeface="Arial" charset="0"/>
                <a:ea typeface="Arial" charset="0"/>
                <a:cs typeface="Arial" charset="0"/>
              </a:defRPr>
            </a:lvl1pPr>
            <a:lvl2pPr marL="457200" indent="0">
              <a:buNone/>
              <a:defRPr/>
            </a:lvl2pPr>
          </a:lstStyle>
          <a:p>
            <a:pPr lvl="0"/>
            <a:r>
              <a:rPr lang="en-US"/>
              <a:t>Bulleted points go here</a:t>
            </a:r>
          </a:p>
          <a:p>
            <a:pPr lvl="0"/>
            <a:endParaRPr lang="en-US"/>
          </a:p>
        </p:txBody>
      </p:sp>
    </p:spTree>
    <p:extLst>
      <p:ext uri="{BB962C8B-B14F-4D97-AF65-F5344CB8AC3E}">
        <p14:creationId xmlns:p14="http://schemas.microsoft.com/office/powerpoint/2010/main" val="16028759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6950" y="149540"/>
            <a:ext cx="8046760" cy="1144002"/>
          </a:xfrm>
        </p:spPr>
        <p:txBody>
          <a:bodyPr/>
          <a:lstStyle>
            <a:lvl1pPr>
              <a:defRPr spc="-75" baseline="0">
                <a:solidFill>
                  <a:srgbClr val="DD2211"/>
                </a:solidFill>
              </a:defRPr>
            </a:lvl1pPr>
          </a:lstStyle>
          <a:p>
            <a:pPr lvl="0"/>
            <a:r>
              <a:rPr lang="en-US"/>
              <a:t>Title goes here</a:t>
            </a:r>
          </a:p>
        </p:txBody>
      </p:sp>
      <p:sp>
        <p:nvSpPr>
          <p:cNvPr id="7" name="Slide Number Placeholder 5"/>
          <p:cNvSpPr>
            <a:spLocks noGrp="1"/>
          </p:cNvSpPr>
          <p:nvPr>
            <p:ph type="sldNum" sz="quarter" idx="4"/>
          </p:nvPr>
        </p:nvSpPr>
        <p:spPr>
          <a:xfrm>
            <a:off x="6837092" y="6356353"/>
            <a:ext cx="2057400" cy="365125"/>
          </a:xfrm>
          <a:prstGeom prst="rect">
            <a:avLst/>
          </a:prstGeom>
        </p:spPr>
        <p:txBody>
          <a:bodyPr vert="horz" lIns="91440" tIns="45720" rIns="91440" bIns="45720" rtlCol="0" anchor="ctr"/>
          <a:lstStyle>
            <a:lvl1pPr algn="r">
              <a:defRPr sz="638">
                <a:solidFill>
                  <a:schemeClr val="tx1"/>
                </a:solidFill>
                <a:latin typeface="Arial" charset="0"/>
                <a:ea typeface="Arial" charset="0"/>
                <a:cs typeface="Arial" charset="0"/>
              </a:defRPr>
            </a:lvl1pPr>
          </a:lstStyle>
          <a:p>
            <a:fld id="{66550065-6E6F-E84D-8141-0F43779EDC94}" type="slidenum">
              <a:rPr lang="en-US" smtClean="0"/>
              <a:pPr/>
              <a:t>‹#›</a:t>
            </a:fld>
            <a:endParaRPr lang="en-US"/>
          </a:p>
        </p:txBody>
      </p:sp>
      <p:sp>
        <p:nvSpPr>
          <p:cNvPr id="9" name="Text Placeholder 12"/>
          <p:cNvSpPr>
            <a:spLocks noGrp="1"/>
          </p:cNvSpPr>
          <p:nvPr>
            <p:ph type="body" sz="quarter" idx="11" hasCustomPrompt="1"/>
          </p:nvPr>
        </p:nvSpPr>
        <p:spPr>
          <a:xfrm>
            <a:off x="259848" y="1412603"/>
            <a:ext cx="8043862" cy="4749800"/>
          </a:xfrm>
          <a:prstGeom prst="rect">
            <a:avLst/>
          </a:prstGeom>
        </p:spPr>
        <p:txBody>
          <a:bodyPr/>
          <a:lstStyle>
            <a:lvl1pPr marL="102394" indent="-102394">
              <a:spcBef>
                <a:spcPts val="300"/>
              </a:spcBef>
              <a:buSzPct val="70000"/>
              <a:buFont typeface="Arial" charset="0"/>
              <a:buChar char="•"/>
              <a:tabLst/>
              <a:defRPr sz="1800" baseline="0">
                <a:latin typeface="Arial" charset="0"/>
                <a:ea typeface="Arial" charset="0"/>
                <a:cs typeface="Arial" charset="0"/>
              </a:defRPr>
            </a:lvl1pPr>
            <a:lvl2pPr marL="342900" indent="0">
              <a:buNone/>
              <a:defRPr/>
            </a:lvl2pPr>
          </a:lstStyle>
          <a:p>
            <a:pPr lvl="0"/>
            <a:r>
              <a:rPr lang="en-US"/>
              <a:t>Bulleted points go here</a:t>
            </a:r>
          </a:p>
          <a:p>
            <a:pPr lvl="0"/>
            <a:endParaRPr lang="en-US"/>
          </a:p>
        </p:txBody>
      </p:sp>
    </p:spTree>
    <p:extLst>
      <p:ext uri="{BB962C8B-B14F-4D97-AF65-F5344CB8AC3E}">
        <p14:creationId xmlns:p14="http://schemas.microsoft.com/office/powerpoint/2010/main" val="19893316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82FCF-6120-EAD4-34CB-8299E4A29B5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124F61-3F29-6102-D1B2-0C6F77311C8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C25547-1483-9BD8-1F33-8CED74547A2E}"/>
              </a:ext>
            </a:extLst>
          </p:cNvPr>
          <p:cNvSpPr>
            <a:spLocks noGrp="1"/>
          </p:cNvSpPr>
          <p:nvPr>
            <p:ph type="dt" sz="half" idx="10"/>
          </p:nvPr>
        </p:nvSpPr>
        <p:spPr/>
        <p:txBody>
          <a:bodyPr/>
          <a:lstStyle/>
          <a:p>
            <a:fld id="{55B5358A-2326-4253-B6DD-7B44BF793134}" type="datetimeFigureOut">
              <a:rPr lang="en-US" smtClean="0"/>
              <a:t>8/15/2025</a:t>
            </a:fld>
            <a:endParaRPr lang="en-US"/>
          </a:p>
        </p:txBody>
      </p:sp>
      <p:sp>
        <p:nvSpPr>
          <p:cNvPr id="5" name="Footer Placeholder 4">
            <a:extLst>
              <a:ext uri="{FF2B5EF4-FFF2-40B4-BE49-F238E27FC236}">
                <a16:creationId xmlns:a16="http://schemas.microsoft.com/office/drawing/2014/main" id="{B25A4149-8D92-9268-D7E3-A97454D361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7FA01F-BE75-2692-CF41-89C165D331C1}"/>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1285366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2F7E3-ACB7-45D6-1F42-4878CBBA3B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5AA2B1-341A-D33E-26DD-B0D5B280BDC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8D7A1D-9EAC-37B3-F7E5-014ACC2050C2}"/>
              </a:ext>
            </a:extLst>
          </p:cNvPr>
          <p:cNvSpPr>
            <a:spLocks noGrp="1"/>
          </p:cNvSpPr>
          <p:nvPr>
            <p:ph type="dt" sz="half" idx="10"/>
          </p:nvPr>
        </p:nvSpPr>
        <p:spPr/>
        <p:txBody>
          <a:bodyPr/>
          <a:lstStyle/>
          <a:p>
            <a:fld id="{55B5358A-2326-4253-B6DD-7B44BF793134}" type="datetimeFigureOut">
              <a:rPr lang="en-US" smtClean="0"/>
              <a:t>8/15/2025</a:t>
            </a:fld>
            <a:endParaRPr lang="en-US"/>
          </a:p>
        </p:txBody>
      </p:sp>
      <p:sp>
        <p:nvSpPr>
          <p:cNvPr id="5" name="Footer Placeholder 4">
            <a:extLst>
              <a:ext uri="{FF2B5EF4-FFF2-40B4-BE49-F238E27FC236}">
                <a16:creationId xmlns:a16="http://schemas.microsoft.com/office/drawing/2014/main" id="{48011CE5-3D15-7E99-1425-AB4FBC86D5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5C0FCF-768E-3926-76EE-6E6495C1D373}"/>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15060804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0DB2D-0A2B-F87D-24B5-13D1EDB93A8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0C7EBBD-79E7-291A-9775-B3EB783E215E}"/>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3B4D7E9-EE5D-AE1D-9D3A-A7FA2914A108}"/>
              </a:ext>
            </a:extLst>
          </p:cNvPr>
          <p:cNvSpPr>
            <a:spLocks noGrp="1"/>
          </p:cNvSpPr>
          <p:nvPr>
            <p:ph type="dt" sz="half" idx="10"/>
          </p:nvPr>
        </p:nvSpPr>
        <p:spPr/>
        <p:txBody>
          <a:bodyPr/>
          <a:lstStyle/>
          <a:p>
            <a:fld id="{55B5358A-2326-4253-B6DD-7B44BF793134}" type="datetimeFigureOut">
              <a:rPr lang="en-US" smtClean="0"/>
              <a:t>8/15/2025</a:t>
            </a:fld>
            <a:endParaRPr lang="en-US"/>
          </a:p>
        </p:txBody>
      </p:sp>
      <p:sp>
        <p:nvSpPr>
          <p:cNvPr id="5" name="Footer Placeholder 4">
            <a:extLst>
              <a:ext uri="{FF2B5EF4-FFF2-40B4-BE49-F238E27FC236}">
                <a16:creationId xmlns:a16="http://schemas.microsoft.com/office/drawing/2014/main" id="{8AACB357-06DB-E524-A2BB-0C005F0C2A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F7474A-D949-5832-46B1-56EEABD6C2D0}"/>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40681041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5385C-85D7-95BC-6AD3-07280CFC3E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1D89E8-FBBE-42E8-2BB1-B395A0CD3920}"/>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4847D4-6613-62E0-EA6A-43AB9679600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E2D4B88-BC27-E690-6938-B7998E13BC9D}"/>
              </a:ext>
            </a:extLst>
          </p:cNvPr>
          <p:cNvSpPr>
            <a:spLocks noGrp="1"/>
          </p:cNvSpPr>
          <p:nvPr>
            <p:ph type="dt" sz="half" idx="10"/>
          </p:nvPr>
        </p:nvSpPr>
        <p:spPr/>
        <p:txBody>
          <a:bodyPr/>
          <a:lstStyle/>
          <a:p>
            <a:fld id="{55B5358A-2326-4253-B6DD-7B44BF793134}" type="datetimeFigureOut">
              <a:rPr lang="en-US" smtClean="0"/>
              <a:t>8/15/2025</a:t>
            </a:fld>
            <a:endParaRPr lang="en-US"/>
          </a:p>
        </p:txBody>
      </p:sp>
      <p:sp>
        <p:nvSpPr>
          <p:cNvPr id="6" name="Footer Placeholder 5">
            <a:extLst>
              <a:ext uri="{FF2B5EF4-FFF2-40B4-BE49-F238E27FC236}">
                <a16:creationId xmlns:a16="http://schemas.microsoft.com/office/drawing/2014/main" id="{853B4DA2-A1C1-6046-53EA-71BE01672A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E9CD88-49BD-5D5D-1324-B512FBF03930}"/>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27965976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8250F-86A5-2778-2CA4-902AE8897CD2}"/>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AD27393-C75B-575A-0E3D-0EC5F5BCE64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E25CC6D-72F4-E007-9025-6342A5D04313}"/>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F5EBE8D-20FE-EE40-6E15-247C2B7F59CC}"/>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94AFE0B-158C-8021-2DED-F9463ACD6DDD}"/>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71E713-DEC3-6C1E-4AFA-F7EA1B0C713A}"/>
              </a:ext>
            </a:extLst>
          </p:cNvPr>
          <p:cNvSpPr>
            <a:spLocks noGrp="1"/>
          </p:cNvSpPr>
          <p:nvPr>
            <p:ph type="dt" sz="half" idx="10"/>
          </p:nvPr>
        </p:nvSpPr>
        <p:spPr/>
        <p:txBody>
          <a:bodyPr/>
          <a:lstStyle/>
          <a:p>
            <a:fld id="{55B5358A-2326-4253-B6DD-7B44BF793134}" type="datetimeFigureOut">
              <a:rPr lang="en-US" smtClean="0"/>
              <a:t>8/15/2025</a:t>
            </a:fld>
            <a:endParaRPr lang="en-US"/>
          </a:p>
        </p:txBody>
      </p:sp>
      <p:sp>
        <p:nvSpPr>
          <p:cNvPr id="8" name="Footer Placeholder 7">
            <a:extLst>
              <a:ext uri="{FF2B5EF4-FFF2-40B4-BE49-F238E27FC236}">
                <a16:creationId xmlns:a16="http://schemas.microsoft.com/office/drawing/2014/main" id="{C3C64126-0426-3C0F-5D76-32753506AA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8B3E7A1-90DC-FF66-974A-BE1196BC387E}"/>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23230681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F88D4-DD2F-0FFB-B76A-A469EC2A41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A60FDF5-DBE3-2BA5-7EB2-EB5C913D71EA}"/>
              </a:ext>
            </a:extLst>
          </p:cNvPr>
          <p:cNvSpPr>
            <a:spLocks noGrp="1"/>
          </p:cNvSpPr>
          <p:nvPr>
            <p:ph type="dt" sz="half" idx="10"/>
          </p:nvPr>
        </p:nvSpPr>
        <p:spPr/>
        <p:txBody>
          <a:bodyPr/>
          <a:lstStyle/>
          <a:p>
            <a:fld id="{55B5358A-2326-4253-B6DD-7B44BF793134}" type="datetimeFigureOut">
              <a:rPr lang="en-US" smtClean="0"/>
              <a:t>8/15/2025</a:t>
            </a:fld>
            <a:endParaRPr lang="en-US"/>
          </a:p>
        </p:txBody>
      </p:sp>
      <p:sp>
        <p:nvSpPr>
          <p:cNvPr id="4" name="Footer Placeholder 3">
            <a:extLst>
              <a:ext uri="{FF2B5EF4-FFF2-40B4-BE49-F238E27FC236}">
                <a16:creationId xmlns:a16="http://schemas.microsoft.com/office/drawing/2014/main" id="{6CDF2804-1597-A2A5-D4D5-FBCCFFE0AA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A6C3F9-9DEF-A650-F4AE-4B39FF55D1BC}"/>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7227546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129D73-A1DA-3FD7-5822-F04612F0E8BC}"/>
              </a:ext>
            </a:extLst>
          </p:cNvPr>
          <p:cNvSpPr>
            <a:spLocks noGrp="1"/>
          </p:cNvSpPr>
          <p:nvPr>
            <p:ph type="dt" sz="half" idx="10"/>
          </p:nvPr>
        </p:nvSpPr>
        <p:spPr/>
        <p:txBody>
          <a:bodyPr/>
          <a:lstStyle/>
          <a:p>
            <a:fld id="{55B5358A-2326-4253-B6DD-7B44BF793134}" type="datetimeFigureOut">
              <a:rPr lang="en-US" smtClean="0"/>
              <a:t>8/15/2025</a:t>
            </a:fld>
            <a:endParaRPr lang="en-US"/>
          </a:p>
        </p:txBody>
      </p:sp>
      <p:sp>
        <p:nvSpPr>
          <p:cNvPr id="3" name="Footer Placeholder 2">
            <a:extLst>
              <a:ext uri="{FF2B5EF4-FFF2-40B4-BE49-F238E27FC236}">
                <a16:creationId xmlns:a16="http://schemas.microsoft.com/office/drawing/2014/main" id="{79FF16E3-13BA-2093-884D-17D3CCEBFB5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FF9D0C-20F8-2F06-9A66-DED68EB7D625}"/>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24415063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B2DC2-09A1-1386-7E46-CAF4262BE8C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4D8E9C4-5AD3-37AB-0194-4C15BE33E701}"/>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C06C34F-C3CF-A56D-91EE-30A08FC5AFE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BF1AA-3B5E-A5DC-0016-B5075476FCE8}"/>
              </a:ext>
            </a:extLst>
          </p:cNvPr>
          <p:cNvSpPr>
            <a:spLocks noGrp="1"/>
          </p:cNvSpPr>
          <p:nvPr>
            <p:ph type="dt" sz="half" idx="10"/>
          </p:nvPr>
        </p:nvSpPr>
        <p:spPr/>
        <p:txBody>
          <a:bodyPr/>
          <a:lstStyle/>
          <a:p>
            <a:fld id="{55B5358A-2326-4253-B6DD-7B44BF793134}" type="datetimeFigureOut">
              <a:rPr lang="en-US" smtClean="0"/>
              <a:t>8/15/2025</a:t>
            </a:fld>
            <a:endParaRPr lang="en-US"/>
          </a:p>
        </p:txBody>
      </p:sp>
      <p:sp>
        <p:nvSpPr>
          <p:cNvPr id="6" name="Footer Placeholder 5">
            <a:extLst>
              <a:ext uri="{FF2B5EF4-FFF2-40B4-BE49-F238E27FC236}">
                <a16:creationId xmlns:a16="http://schemas.microsoft.com/office/drawing/2014/main" id="{9D620BB3-D2F1-DC19-5651-0228E81492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173DD2-0BFE-D995-F25F-3A3E55E5649C}"/>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9933116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C747F-1BDC-D899-F704-01E8D40974D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4161E54-1EAD-5A2F-005D-8ABDB2B9F46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90A1F52-3DEC-A488-8A2A-4EEA56A8BAE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1E5854-0F5B-957F-2DA1-C9A947DC8D88}"/>
              </a:ext>
            </a:extLst>
          </p:cNvPr>
          <p:cNvSpPr>
            <a:spLocks noGrp="1"/>
          </p:cNvSpPr>
          <p:nvPr>
            <p:ph type="dt" sz="half" idx="10"/>
          </p:nvPr>
        </p:nvSpPr>
        <p:spPr/>
        <p:txBody>
          <a:bodyPr/>
          <a:lstStyle/>
          <a:p>
            <a:fld id="{55B5358A-2326-4253-B6DD-7B44BF793134}" type="datetimeFigureOut">
              <a:rPr lang="en-US" smtClean="0"/>
              <a:t>8/15/2025</a:t>
            </a:fld>
            <a:endParaRPr lang="en-US"/>
          </a:p>
        </p:txBody>
      </p:sp>
      <p:sp>
        <p:nvSpPr>
          <p:cNvPr id="6" name="Footer Placeholder 5">
            <a:extLst>
              <a:ext uri="{FF2B5EF4-FFF2-40B4-BE49-F238E27FC236}">
                <a16:creationId xmlns:a16="http://schemas.microsoft.com/office/drawing/2014/main" id="{E3FDD053-71A1-3BED-E7BD-EE9C5AE583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623457-0785-357E-B19F-AC5752842271}"/>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088340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0" name="Text Placeholder 4"/>
          <p:cNvSpPr>
            <a:spLocks noGrp="1"/>
          </p:cNvSpPr>
          <p:nvPr>
            <p:ph type="body" sz="quarter" idx="10" hasCustomPrompt="1"/>
          </p:nvPr>
        </p:nvSpPr>
        <p:spPr>
          <a:xfrm>
            <a:off x="4566236" y="3126873"/>
            <a:ext cx="4036158" cy="770833"/>
          </a:xfrm>
          <a:prstGeom prst="rect">
            <a:avLst/>
          </a:prstGeom>
        </p:spPr>
        <p:txBody>
          <a:bodyPr anchor="b"/>
          <a:lstStyle>
            <a:lvl1pPr marL="0" indent="0">
              <a:spcBef>
                <a:spcPts val="600"/>
              </a:spcBef>
              <a:buNone/>
              <a:defRPr sz="2800" b="1" baseline="0">
                <a:latin typeface="Arial" charset="0"/>
                <a:ea typeface="Arial" charset="0"/>
                <a:cs typeface="Arial" charset="0"/>
              </a:defRPr>
            </a:lvl1pPr>
          </a:lstStyle>
          <a:p>
            <a:pPr lvl="0"/>
            <a:r>
              <a:rPr lang="en-US"/>
              <a:t>Section title </a:t>
            </a:r>
            <a:br>
              <a:rPr lang="en-US"/>
            </a:br>
            <a:r>
              <a:rPr lang="en-US"/>
              <a:t>goes here</a:t>
            </a:r>
          </a:p>
        </p:txBody>
      </p:sp>
    </p:spTree>
    <p:extLst>
      <p:ext uri="{BB962C8B-B14F-4D97-AF65-F5344CB8AC3E}">
        <p14:creationId xmlns:p14="http://schemas.microsoft.com/office/powerpoint/2010/main" val="14426941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56F76-9992-00D5-A8F7-10AE1676BF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BA8CBF5-265F-6212-B881-F5D757837F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AF9A58-804C-B809-0006-EA0B1CD7C730}"/>
              </a:ext>
            </a:extLst>
          </p:cNvPr>
          <p:cNvSpPr>
            <a:spLocks noGrp="1"/>
          </p:cNvSpPr>
          <p:nvPr>
            <p:ph type="dt" sz="half" idx="10"/>
          </p:nvPr>
        </p:nvSpPr>
        <p:spPr/>
        <p:txBody>
          <a:bodyPr/>
          <a:lstStyle/>
          <a:p>
            <a:fld id="{55B5358A-2326-4253-B6DD-7B44BF793134}" type="datetimeFigureOut">
              <a:rPr lang="en-US" smtClean="0"/>
              <a:t>8/15/2025</a:t>
            </a:fld>
            <a:endParaRPr lang="en-US"/>
          </a:p>
        </p:txBody>
      </p:sp>
      <p:sp>
        <p:nvSpPr>
          <p:cNvPr id="5" name="Footer Placeholder 4">
            <a:extLst>
              <a:ext uri="{FF2B5EF4-FFF2-40B4-BE49-F238E27FC236}">
                <a16:creationId xmlns:a16="http://schemas.microsoft.com/office/drawing/2014/main" id="{303656C9-6689-D25D-B069-9EE202D514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E15823-AC1B-F063-F4FF-565ED1E428BB}"/>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25207572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27093E-CAAC-68A6-9116-300CD2F8816F}"/>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99159BA-39FE-60F8-4E8B-8B7A10B06163}"/>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E12934-6B38-5C2F-31DD-E4EA96281139}"/>
              </a:ext>
            </a:extLst>
          </p:cNvPr>
          <p:cNvSpPr>
            <a:spLocks noGrp="1"/>
          </p:cNvSpPr>
          <p:nvPr>
            <p:ph type="dt" sz="half" idx="10"/>
          </p:nvPr>
        </p:nvSpPr>
        <p:spPr/>
        <p:txBody>
          <a:bodyPr/>
          <a:lstStyle/>
          <a:p>
            <a:fld id="{55B5358A-2326-4253-B6DD-7B44BF793134}" type="datetimeFigureOut">
              <a:rPr lang="en-US" smtClean="0"/>
              <a:t>8/15/2025</a:t>
            </a:fld>
            <a:endParaRPr lang="en-US"/>
          </a:p>
        </p:txBody>
      </p:sp>
      <p:sp>
        <p:nvSpPr>
          <p:cNvPr id="5" name="Footer Placeholder 4">
            <a:extLst>
              <a:ext uri="{FF2B5EF4-FFF2-40B4-BE49-F238E27FC236}">
                <a16:creationId xmlns:a16="http://schemas.microsoft.com/office/drawing/2014/main" id="{E1C65816-EC31-D0B7-4746-F332B8817D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249D6E-4E10-A8E2-3EA9-7DADEEC94D25}"/>
              </a:ext>
            </a:extLst>
          </p:cNvPr>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8428166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5B5358A-2326-4253-B6DD-7B44BF793134}"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7348081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B5358A-2326-4253-B6DD-7B44BF793134}"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18419520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B5358A-2326-4253-B6DD-7B44BF793134}"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5877961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5B5358A-2326-4253-B6DD-7B44BF793134}"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8346762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5B5358A-2326-4253-B6DD-7B44BF793134}" type="datetimeFigureOut">
              <a:rPr lang="en-US" smtClean="0"/>
              <a:t>8/15/2025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15357989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5B5358A-2326-4253-B6DD-7B44BF793134}" type="datetimeFigureOut">
              <a:rPr lang="en-US" smtClean="0"/>
              <a:t>8/15/2025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7217522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B5358A-2326-4253-B6DD-7B44BF793134}" type="datetimeFigureOut">
              <a:rPr lang="en-US" smtClean="0"/>
              <a:t>8/15/2025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11970147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5B5358A-2326-4253-B6DD-7B44BF793134}"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2911257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0" y="0"/>
            <a:ext cx="4514850" cy="6858000"/>
          </a:xfrm>
        </p:spPr>
        <p:txBody>
          <a:bodyPr anchor="ctr">
            <a:normAutofit/>
          </a:bodyPr>
          <a:lstStyle>
            <a:lvl1pPr marL="0" indent="0" algn="ctr">
              <a:buNone/>
              <a:defRPr sz="2000" baseline="0">
                <a:solidFill>
                  <a:schemeClr val="bg1">
                    <a:lumMod val="65000"/>
                  </a:schemeClr>
                </a:solidFill>
              </a:defRPr>
            </a:lvl1pPr>
          </a:lstStyle>
          <a:p>
            <a:pPr lvl="0"/>
            <a:r>
              <a:rPr lang="en-US"/>
              <a:t>Content (</a:t>
            </a:r>
            <a:r>
              <a:rPr lang="en-US" err="1"/>
              <a:t>eg</a:t>
            </a:r>
            <a:r>
              <a:rPr lang="en-US"/>
              <a:t>: Image) goes here</a:t>
            </a:r>
          </a:p>
        </p:txBody>
      </p:sp>
      <p:sp>
        <p:nvSpPr>
          <p:cNvPr id="8" name="Slide Number Placeholder 5"/>
          <p:cNvSpPr>
            <a:spLocks noGrp="1"/>
          </p:cNvSpPr>
          <p:nvPr>
            <p:ph type="sldNum" sz="quarter" idx="4"/>
          </p:nvPr>
        </p:nvSpPr>
        <p:spPr>
          <a:xfrm>
            <a:off x="6837092" y="6356351"/>
            <a:ext cx="2057400" cy="365125"/>
          </a:xfrm>
          <a:prstGeom prst="rect">
            <a:avLst/>
          </a:prstGeom>
        </p:spPr>
        <p:txBody>
          <a:bodyPr vert="horz" lIns="91440" tIns="45720" rIns="91440" bIns="45720" rtlCol="0" anchor="ctr"/>
          <a:lstStyle>
            <a:lvl1pPr algn="r">
              <a:defRPr sz="850">
                <a:solidFill>
                  <a:schemeClr val="tx1"/>
                </a:solidFill>
                <a:latin typeface="Arial" charset="0"/>
                <a:ea typeface="Arial" charset="0"/>
                <a:cs typeface="Arial" charset="0"/>
              </a:defRPr>
            </a:lvl1pPr>
          </a:lstStyle>
          <a:p>
            <a:fld id="{0B2FB838-944C-4F49-A7C2-B8EF1509DFBB}" type="slidenum">
              <a:rPr lang="en-US" smtClean="0">
                <a:solidFill>
                  <a:prstClr val="black"/>
                </a:solidFill>
              </a:rPr>
              <a:pPr/>
              <a:t>‹#›</a:t>
            </a:fld>
            <a:endParaRPr lang="en-US">
              <a:solidFill>
                <a:prstClr val="black"/>
              </a:solidFill>
            </a:endParaRPr>
          </a:p>
        </p:txBody>
      </p:sp>
      <p:sp>
        <p:nvSpPr>
          <p:cNvPr id="16" name="Text Placeholder 5"/>
          <p:cNvSpPr>
            <a:spLocks noGrp="1"/>
          </p:cNvSpPr>
          <p:nvPr>
            <p:ph type="body" sz="quarter" idx="11" hasCustomPrompt="1"/>
          </p:nvPr>
        </p:nvSpPr>
        <p:spPr>
          <a:xfrm>
            <a:off x="5084763" y="623311"/>
            <a:ext cx="3532187" cy="1260907"/>
          </a:xfrm>
          <a:prstGeom prst="rect">
            <a:avLst/>
          </a:prstGeom>
        </p:spPr>
        <p:txBody>
          <a:bodyPr/>
          <a:lstStyle>
            <a:lvl1pPr marL="0" indent="0">
              <a:buNone/>
              <a:defRPr b="1" baseline="0">
                <a:solidFill>
                  <a:srgbClr val="DD2211"/>
                </a:solidFill>
                <a:latin typeface="Arial" charset="0"/>
                <a:ea typeface="Arial" charset="0"/>
                <a:cs typeface="Arial" charset="0"/>
              </a:defRPr>
            </a:lvl1pPr>
          </a:lstStyle>
          <a:p>
            <a:pPr lvl="0"/>
            <a:r>
              <a:rPr lang="en-US"/>
              <a:t>Title for image and information below goes here</a:t>
            </a:r>
          </a:p>
          <a:p>
            <a:pPr lvl="0"/>
            <a:endParaRPr lang="en-US"/>
          </a:p>
          <a:p>
            <a:pPr lvl="0"/>
            <a:endParaRPr lang="en-US"/>
          </a:p>
        </p:txBody>
      </p:sp>
      <p:sp>
        <p:nvSpPr>
          <p:cNvPr id="17" name="Text Placeholder 5"/>
          <p:cNvSpPr>
            <a:spLocks noGrp="1"/>
          </p:cNvSpPr>
          <p:nvPr>
            <p:ph type="body" sz="quarter" idx="12" hasCustomPrompt="1"/>
          </p:nvPr>
        </p:nvSpPr>
        <p:spPr>
          <a:xfrm>
            <a:off x="5098618" y="2341286"/>
            <a:ext cx="3532187" cy="3671590"/>
          </a:xfrm>
          <a:prstGeom prst="rect">
            <a:avLst/>
          </a:prstGeom>
        </p:spPr>
        <p:txBody>
          <a:bodyPr/>
          <a:lstStyle>
            <a:lvl1pPr marL="136525" indent="-136525">
              <a:spcBef>
                <a:spcPts val="400"/>
              </a:spcBef>
              <a:buSzPct val="70000"/>
              <a:buFont typeface="Arial" charset="0"/>
              <a:buChar char="•"/>
              <a:tabLst/>
              <a:defRPr sz="2000" b="0" baseline="0">
                <a:solidFill>
                  <a:schemeClr val="tx1"/>
                </a:solidFill>
                <a:latin typeface="Arial" charset="0"/>
                <a:ea typeface="Arial" charset="0"/>
                <a:cs typeface="Arial" charset="0"/>
              </a:defRPr>
            </a:lvl1pPr>
          </a:lstStyle>
          <a:p>
            <a:pPr lvl="0"/>
            <a:r>
              <a:rPr lang="en-US"/>
              <a:t>Bulleted points go here</a:t>
            </a:r>
          </a:p>
          <a:p>
            <a:pPr lvl="0"/>
            <a:endParaRPr lang="en-US"/>
          </a:p>
          <a:p>
            <a:pPr lvl="0"/>
            <a:endParaRPr lang="en-US"/>
          </a:p>
          <a:p>
            <a:pPr lvl="0"/>
            <a:endParaRPr lang="en-US"/>
          </a:p>
        </p:txBody>
      </p:sp>
    </p:spTree>
    <p:extLst>
      <p:ext uri="{BB962C8B-B14F-4D97-AF65-F5344CB8AC3E}">
        <p14:creationId xmlns:p14="http://schemas.microsoft.com/office/powerpoint/2010/main" val="3485407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5B5358A-2326-4253-B6DD-7B44BF793134}"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33884504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B5358A-2326-4253-B6DD-7B44BF793134}"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107649049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B5358A-2326-4253-B6DD-7B44BF793134}"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80343A-B866-49C7-AD03-9FD81B8BAB74}" type="slidenum">
              <a:rPr lang="en-US" smtClean="0"/>
              <a:t>‹#›</a:t>
            </a:fld>
            <a:endParaRPr lang="en-US"/>
          </a:p>
        </p:txBody>
      </p:sp>
    </p:spTree>
    <p:extLst>
      <p:ext uri="{BB962C8B-B14F-4D97-AF65-F5344CB8AC3E}">
        <p14:creationId xmlns:p14="http://schemas.microsoft.com/office/powerpoint/2010/main" val="79252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Content Placeholder 2"/>
          <p:cNvSpPr>
            <a:spLocks noGrp="1"/>
          </p:cNvSpPr>
          <p:nvPr>
            <p:ph idx="1" hasCustomPrompt="1"/>
          </p:nvPr>
        </p:nvSpPr>
        <p:spPr>
          <a:xfrm>
            <a:off x="3707841" y="0"/>
            <a:ext cx="5436159" cy="6858000"/>
          </a:xfrm>
        </p:spPr>
        <p:txBody>
          <a:bodyPr anchor="ctr">
            <a:normAutofit/>
          </a:bodyPr>
          <a:lstStyle>
            <a:lvl1pPr marL="0" indent="0" algn="ctr">
              <a:buNone/>
              <a:defRPr sz="2000">
                <a:solidFill>
                  <a:schemeClr val="bg1">
                    <a:lumMod val="65000"/>
                  </a:schemeClr>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Content (</a:t>
            </a:r>
            <a:r>
              <a:rPr lang="en-US" err="1"/>
              <a:t>eg</a:t>
            </a:r>
            <a:r>
              <a:rPr lang="en-US"/>
              <a:t>: Image) goes here</a:t>
            </a:r>
          </a:p>
        </p:txBody>
      </p:sp>
      <p:sp>
        <p:nvSpPr>
          <p:cNvPr id="8" name="Slide Number Placeholder 5"/>
          <p:cNvSpPr>
            <a:spLocks noGrp="1"/>
          </p:cNvSpPr>
          <p:nvPr>
            <p:ph type="sldNum" sz="quarter" idx="4"/>
          </p:nvPr>
        </p:nvSpPr>
        <p:spPr>
          <a:xfrm>
            <a:off x="6837092" y="6356351"/>
            <a:ext cx="2057400" cy="365125"/>
          </a:xfrm>
          <a:prstGeom prst="rect">
            <a:avLst/>
          </a:prstGeom>
        </p:spPr>
        <p:txBody>
          <a:bodyPr vert="horz" lIns="91440" tIns="45720" rIns="91440" bIns="45720" rtlCol="0" anchor="ctr"/>
          <a:lstStyle>
            <a:lvl1pPr algn="r">
              <a:defRPr sz="850">
                <a:solidFill>
                  <a:schemeClr val="tx1"/>
                </a:solidFill>
                <a:latin typeface="Arial" charset="0"/>
                <a:ea typeface="Arial" charset="0"/>
                <a:cs typeface="Arial" charset="0"/>
              </a:defRPr>
            </a:lvl1pPr>
          </a:lstStyle>
          <a:p>
            <a:fld id="{E0C30FEF-9869-7142-92F7-7824202EB184}" type="slidenum">
              <a:rPr lang="en-US" smtClean="0">
                <a:solidFill>
                  <a:prstClr val="black"/>
                </a:solidFill>
              </a:rPr>
              <a:pPr/>
              <a:t>‹#›</a:t>
            </a:fld>
            <a:endParaRPr lang="en-US">
              <a:solidFill>
                <a:prstClr val="black"/>
              </a:solidFill>
            </a:endParaRPr>
          </a:p>
        </p:txBody>
      </p:sp>
      <p:sp>
        <p:nvSpPr>
          <p:cNvPr id="11" name="Text Placeholder 5"/>
          <p:cNvSpPr>
            <a:spLocks noGrp="1"/>
          </p:cNvSpPr>
          <p:nvPr>
            <p:ph type="body" sz="quarter" idx="11" hasCustomPrompt="1"/>
          </p:nvPr>
        </p:nvSpPr>
        <p:spPr>
          <a:xfrm>
            <a:off x="360364" y="637165"/>
            <a:ext cx="2964728" cy="1260907"/>
          </a:xfrm>
          <a:prstGeom prst="rect">
            <a:avLst/>
          </a:prstGeom>
        </p:spPr>
        <p:txBody>
          <a:bodyPr/>
          <a:lstStyle>
            <a:lvl1pPr marL="0" indent="0">
              <a:buNone/>
              <a:defRPr b="1" baseline="0">
                <a:solidFill>
                  <a:schemeClr val="bg1"/>
                </a:solidFill>
                <a:latin typeface="Arial" charset="0"/>
                <a:ea typeface="Arial" charset="0"/>
                <a:cs typeface="Arial" charset="0"/>
              </a:defRPr>
            </a:lvl1pPr>
          </a:lstStyle>
          <a:p>
            <a:pPr lvl="0"/>
            <a:r>
              <a:rPr lang="en-US"/>
              <a:t>Title for feature image goes here</a:t>
            </a:r>
          </a:p>
          <a:p>
            <a:pPr lvl="0"/>
            <a:endParaRPr lang="en-US"/>
          </a:p>
          <a:p>
            <a:pPr lvl="0"/>
            <a:endParaRPr lang="en-US"/>
          </a:p>
        </p:txBody>
      </p:sp>
      <p:sp>
        <p:nvSpPr>
          <p:cNvPr id="12" name="Text Placeholder 5"/>
          <p:cNvSpPr>
            <a:spLocks noGrp="1"/>
          </p:cNvSpPr>
          <p:nvPr>
            <p:ph type="body" sz="quarter" idx="12" hasCustomPrompt="1"/>
          </p:nvPr>
        </p:nvSpPr>
        <p:spPr>
          <a:xfrm>
            <a:off x="374219" y="2341283"/>
            <a:ext cx="2964728" cy="3671590"/>
          </a:xfrm>
          <a:prstGeom prst="rect">
            <a:avLst/>
          </a:prstGeom>
        </p:spPr>
        <p:txBody>
          <a:bodyPr/>
          <a:lstStyle>
            <a:lvl1pPr marL="0" indent="0">
              <a:spcBef>
                <a:spcPts val="400"/>
              </a:spcBef>
              <a:buSzPct val="70000"/>
              <a:buFont typeface="Arial" charset="0"/>
              <a:buNone/>
              <a:tabLst/>
              <a:defRPr sz="2000" b="0" baseline="0">
                <a:solidFill>
                  <a:schemeClr val="tx1"/>
                </a:solidFill>
                <a:latin typeface="Arial" charset="0"/>
                <a:ea typeface="Arial" charset="0"/>
                <a:cs typeface="Arial" charset="0"/>
              </a:defRPr>
            </a:lvl1pPr>
          </a:lstStyle>
          <a:p>
            <a:pPr lvl="0"/>
            <a:r>
              <a:rPr lang="en-US"/>
              <a:t>Information goes here</a:t>
            </a:r>
          </a:p>
        </p:txBody>
      </p:sp>
    </p:spTree>
    <p:extLst>
      <p:ext uri="{BB962C8B-B14F-4D97-AF65-F5344CB8AC3E}">
        <p14:creationId xmlns:p14="http://schemas.microsoft.com/office/powerpoint/2010/main" val="1725103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56949" y="149540"/>
            <a:ext cx="8046760" cy="1144002"/>
          </a:xfrm>
        </p:spPr>
        <p:txBody>
          <a:bodyPr/>
          <a:lstStyle>
            <a:lvl1pPr>
              <a:defRPr spc="-100" baseline="0">
                <a:solidFill>
                  <a:srgbClr val="DD2211"/>
                </a:solidFill>
              </a:defRPr>
            </a:lvl1pPr>
          </a:lstStyle>
          <a:p>
            <a:pPr lvl="0"/>
            <a:r>
              <a:rPr lang="en-US"/>
              <a:t>Title goes here</a:t>
            </a:r>
          </a:p>
        </p:txBody>
      </p:sp>
    </p:spTree>
    <p:extLst>
      <p:ext uri="{BB962C8B-B14F-4D97-AF65-F5344CB8AC3E}">
        <p14:creationId xmlns:p14="http://schemas.microsoft.com/office/powerpoint/2010/main" val="3436924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6837092" y="6356351"/>
            <a:ext cx="2057400" cy="365125"/>
          </a:xfrm>
          <a:prstGeom prst="rect">
            <a:avLst/>
          </a:prstGeom>
        </p:spPr>
        <p:txBody>
          <a:bodyPr vert="horz" lIns="91440" tIns="45720" rIns="91440" bIns="45720" rtlCol="0" anchor="ctr"/>
          <a:lstStyle>
            <a:lvl1pPr algn="r">
              <a:defRPr sz="850">
                <a:solidFill>
                  <a:schemeClr val="tx1"/>
                </a:solidFill>
                <a:latin typeface="Arial" charset="0"/>
                <a:ea typeface="Arial" charset="0"/>
                <a:cs typeface="Arial" charset="0"/>
              </a:defRPr>
            </a:lvl1pPr>
          </a:lstStyle>
          <a:p>
            <a:fld id="{18967514-37D3-4D45-B4A4-F667BE92C481}"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977559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fographic">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6837092" y="6356351"/>
            <a:ext cx="2057400" cy="365125"/>
          </a:xfrm>
          <a:prstGeom prst="rect">
            <a:avLst/>
          </a:prstGeom>
        </p:spPr>
        <p:txBody>
          <a:bodyPr vert="horz" lIns="91440" tIns="45720" rIns="91440" bIns="45720" rtlCol="0" anchor="ctr"/>
          <a:lstStyle>
            <a:lvl1pPr algn="r">
              <a:defRPr sz="850">
                <a:solidFill>
                  <a:schemeClr val="tx1"/>
                </a:solidFill>
                <a:latin typeface="Arial" charset="0"/>
                <a:ea typeface="Arial" charset="0"/>
                <a:cs typeface="Arial" charset="0"/>
              </a:defRPr>
            </a:lvl1pPr>
          </a:lstStyle>
          <a:p>
            <a:fld id="{29D3C0AD-8C2E-5F4B-883B-6D206941FF7E}" type="slidenum">
              <a:rPr lang="en-US" smtClean="0">
                <a:solidFill>
                  <a:prstClr val="black"/>
                </a:solidFill>
              </a:rPr>
              <a:pPr/>
              <a:t>‹#›</a:t>
            </a:fld>
            <a:endParaRPr lang="en-US">
              <a:solidFill>
                <a:prstClr val="black"/>
              </a:solidFill>
            </a:endParaRPr>
          </a:p>
        </p:txBody>
      </p:sp>
      <p:sp>
        <p:nvSpPr>
          <p:cNvPr id="10" name="Title 1"/>
          <p:cNvSpPr>
            <a:spLocks noGrp="1"/>
          </p:cNvSpPr>
          <p:nvPr>
            <p:ph type="title" hasCustomPrompt="1"/>
          </p:nvPr>
        </p:nvSpPr>
        <p:spPr>
          <a:xfrm>
            <a:off x="256949" y="149540"/>
            <a:ext cx="8046760" cy="1144002"/>
          </a:xfrm>
        </p:spPr>
        <p:txBody>
          <a:bodyPr/>
          <a:lstStyle>
            <a:lvl1pPr>
              <a:defRPr spc="-100" baseline="0">
                <a:solidFill>
                  <a:srgbClr val="DD2211"/>
                </a:solidFill>
              </a:defRPr>
            </a:lvl1pPr>
          </a:lstStyle>
          <a:p>
            <a:pPr lvl="0"/>
            <a:r>
              <a:rPr lang="en-US"/>
              <a:t>Title goes here</a:t>
            </a:r>
          </a:p>
        </p:txBody>
      </p:sp>
      <p:sp>
        <p:nvSpPr>
          <p:cNvPr id="13" name="Picture Placeholder 12"/>
          <p:cNvSpPr>
            <a:spLocks noGrp="1"/>
          </p:cNvSpPr>
          <p:nvPr>
            <p:ph type="pic" sz="quarter" idx="12" hasCustomPrompt="1"/>
          </p:nvPr>
        </p:nvSpPr>
        <p:spPr>
          <a:xfrm>
            <a:off x="257175" y="1427163"/>
            <a:ext cx="8047038" cy="4741862"/>
          </a:xfrm>
        </p:spPr>
        <p:txBody>
          <a:bodyPr anchor="ctr">
            <a:normAutofit/>
          </a:bodyPr>
          <a:lstStyle>
            <a:lvl1pPr marL="0" indent="0" algn="ctr">
              <a:buNone/>
              <a:defRPr sz="2000">
                <a:solidFill>
                  <a:schemeClr val="bg1">
                    <a:lumMod val="65000"/>
                  </a:schemeClr>
                </a:solidFill>
              </a:defRPr>
            </a:lvl1pPr>
          </a:lstStyle>
          <a:p>
            <a:r>
              <a:rPr lang="en-US"/>
              <a:t>Infographic goes here</a:t>
            </a:r>
          </a:p>
        </p:txBody>
      </p:sp>
    </p:spTree>
    <p:extLst>
      <p:ext uri="{BB962C8B-B14F-4D97-AF65-F5344CB8AC3E}">
        <p14:creationId xmlns:p14="http://schemas.microsoft.com/office/powerpoint/2010/main" val="2577083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Image">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6837092" y="6356351"/>
            <a:ext cx="2057400" cy="365125"/>
          </a:xfrm>
          <a:prstGeom prst="rect">
            <a:avLst/>
          </a:prstGeom>
        </p:spPr>
        <p:txBody>
          <a:bodyPr vert="horz" lIns="91440" tIns="45720" rIns="91440" bIns="45720" rtlCol="0" anchor="ctr"/>
          <a:lstStyle>
            <a:lvl1pPr algn="r">
              <a:defRPr sz="850">
                <a:solidFill>
                  <a:schemeClr val="tx1"/>
                </a:solidFill>
                <a:latin typeface="Arial" charset="0"/>
                <a:ea typeface="Arial" charset="0"/>
                <a:cs typeface="Arial" charset="0"/>
              </a:defRPr>
            </a:lvl1pPr>
          </a:lstStyle>
          <a:p>
            <a:fld id="{01CC8E55-5B5D-A048-AC85-8C2688C2EE77}" type="slidenum">
              <a:rPr lang="en-US" smtClean="0">
                <a:solidFill>
                  <a:prstClr val="black"/>
                </a:solidFill>
              </a:rPr>
              <a:pPr/>
              <a:t>‹#›</a:t>
            </a:fld>
            <a:endParaRPr lang="en-US">
              <a:solidFill>
                <a:prstClr val="black"/>
              </a:solidFill>
            </a:endParaRPr>
          </a:p>
        </p:txBody>
      </p:sp>
      <p:sp>
        <p:nvSpPr>
          <p:cNvPr id="9" name="Title 1"/>
          <p:cNvSpPr>
            <a:spLocks noGrp="1"/>
          </p:cNvSpPr>
          <p:nvPr>
            <p:ph type="title" hasCustomPrompt="1"/>
          </p:nvPr>
        </p:nvSpPr>
        <p:spPr>
          <a:xfrm>
            <a:off x="256949" y="149540"/>
            <a:ext cx="8046760" cy="1144002"/>
          </a:xfrm>
        </p:spPr>
        <p:txBody>
          <a:bodyPr/>
          <a:lstStyle>
            <a:lvl1pPr>
              <a:defRPr spc="-100" baseline="0">
                <a:solidFill>
                  <a:srgbClr val="DD2211"/>
                </a:solidFill>
              </a:defRPr>
            </a:lvl1pPr>
          </a:lstStyle>
          <a:p>
            <a:pPr lvl="0"/>
            <a:r>
              <a:rPr lang="en-US"/>
              <a:t>Title goes here</a:t>
            </a:r>
          </a:p>
        </p:txBody>
      </p:sp>
      <p:sp>
        <p:nvSpPr>
          <p:cNvPr id="10" name="Picture Placeholder 12"/>
          <p:cNvSpPr>
            <a:spLocks noGrp="1"/>
          </p:cNvSpPr>
          <p:nvPr>
            <p:ph type="pic" sz="quarter" idx="12" hasCustomPrompt="1"/>
          </p:nvPr>
        </p:nvSpPr>
        <p:spPr>
          <a:xfrm>
            <a:off x="257175" y="1427163"/>
            <a:ext cx="8047038" cy="4741862"/>
          </a:xfrm>
        </p:spPr>
        <p:txBody>
          <a:bodyPr anchor="ctr">
            <a:normAutofit/>
          </a:bodyPr>
          <a:lstStyle>
            <a:lvl1pPr marL="0" indent="0" algn="ctr">
              <a:buNone/>
              <a:defRPr sz="2000">
                <a:solidFill>
                  <a:schemeClr val="bg1">
                    <a:lumMod val="65000"/>
                  </a:schemeClr>
                </a:solidFill>
              </a:defRPr>
            </a:lvl1pPr>
          </a:lstStyle>
          <a:p>
            <a:r>
              <a:rPr lang="en-US"/>
              <a:t>Graphic/Image goes here</a:t>
            </a:r>
          </a:p>
        </p:txBody>
      </p:sp>
    </p:spTree>
    <p:extLst>
      <p:ext uri="{BB962C8B-B14F-4D97-AF65-F5344CB8AC3E}">
        <p14:creationId xmlns:p14="http://schemas.microsoft.com/office/powerpoint/2010/main" val="3322820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11048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736" r:id="rId16"/>
    <p:sldLayoutId id="2147483749" r:id="rId17"/>
    <p:sldLayoutId id="2147483750" r:id="rId18"/>
    <p:sldLayoutId id="2147483751" r:id="rId19"/>
    <p:sldLayoutId id="2147483752" r:id="rId20"/>
  </p:sldLayoutIdLst>
  <p:hf sldNum="0" hdr="0" ftr="0" dt="0"/>
  <p:txStyles>
    <p:titleStyle>
      <a:lvl1pPr algn="l" defTabSz="914400" rtl="0" eaLnBrk="1" latinLnBrk="0" hangingPunct="1">
        <a:lnSpc>
          <a:spcPct val="90000"/>
        </a:lnSpc>
        <a:spcBef>
          <a:spcPct val="0"/>
        </a:spcBef>
        <a:buNone/>
        <a:defRPr sz="2800" b="1"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C6CAAB6-7D6C-5931-C5B5-72B4734BE039}"/>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BDA43-86CC-2E65-4E92-AD041F9A53C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6A1BBF-CF8F-FC58-2133-9430240EBBB0}"/>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B5358A-2326-4253-B6DD-7B44BF793134}" type="datetimeFigureOut">
              <a:rPr lang="en-US" smtClean="0"/>
              <a:t>8/15/2025</a:t>
            </a:fld>
            <a:endParaRPr lang="en-US"/>
          </a:p>
        </p:txBody>
      </p:sp>
      <p:sp>
        <p:nvSpPr>
          <p:cNvPr id="5" name="Footer Placeholder 4">
            <a:extLst>
              <a:ext uri="{FF2B5EF4-FFF2-40B4-BE49-F238E27FC236}">
                <a16:creationId xmlns:a16="http://schemas.microsoft.com/office/drawing/2014/main" id="{5CE3EC3A-20CF-CDC7-8717-F37352E73B24}"/>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ABD869-29E4-375F-CE9C-EE383AD1EFDC}"/>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80343A-B866-49C7-AD03-9FD81B8BAB74}" type="slidenum">
              <a:rPr lang="en-US" smtClean="0"/>
              <a:t>‹#›</a:t>
            </a:fld>
            <a:endParaRPr lang="en-US"/>
          </a:p>
        </p:txBody>
      </p:sp>
    </p:spTree>
    <p:extLst>
      <p:ext uri="{BB962C8B-B14F-4D97-AF65-F5344CB8AC3E}">
        <p14:creationId xmlns:p14="http://schemas.microsoft.com/office/powerpoint/2010/main" val="3341577395"/>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8/15/2025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01E634-D16D-4549-86C0-111D1A5A150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812236499"/>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coeuretavc.ca/"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hyperlink" Target="https://www.coeuretavc.ca/maladies-du-coeur/signes-d-urgence"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coeuretavc.ca/maladies-du-coeur/problemes-de-sante/crise-cardiaque"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video" Target="https://www.youtube.com/embed/OVZ8-UqkJ7U?feature=oembed" TargetMode="Externa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0.xml"/><Relationship Id="rId5" Type="http://schemas.openxmlformats.org/officeDocument/2006/relationships/image" Target="../media/image28.png"/><Relationship Id="rId4" Type="http://schemas.openxmlformats.org/officeDocument/2006/relationships/hyperlink" Target="coeuretavc.ca/maladies-du-coeur/risque-et-prevention"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hyperlink" Target="https://www.coeuretavc.ca/ce-que-nous-faisons/centre-des-medias/communiques-de-presse/dix-millions-de-dollars-pour-la-sante-cardiaque-et-cerebrale-des-femmes" TargetMode="External"/><Relationship Id="rId7"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33.xml"/><Relationship Id="rId6" Type="http://schemas.openxmlformats.org/officeDocument/2006/relationships/hyperlink" Target="https://www.coeuretavc.ca/ce-que-nous-faisons/centre-des-medias/communiques-de-presse/le-gouvernement-federal-en-allouant-un-milliard-de-dollars-au-programme-dalimentation-en-milieu-scolaire" TargetMode="External"/><Relationship Id="rId5" Type="http://schemas.openxmlformats.org/officeDocument/2006/relationships/hyperlink" Target="https://www.coeuretavc.ca/ce-que-nous-faisons/centre-des-medias/communiques-de-presse/des-subventions-dequipe-pour-la-recherche-sur-les-cardiopathies-congenitales" TargetMode="External"/><Relationship Id="rId4" Type="http://schemas.openxmlformats.org/officeDocument/2006/relationships/hyperlink" Target="https://www.coeuretavc.ca/ce-que-nous-faisons/recherche/coin-des-chercheurs/bourses-de-fonctionnement-pour-la-recherche-sur-la-sante-cardiaque-et-cerebrale-des-femmes"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video" Target="https://www.youtube.com/embed/CKpkj8Tb8t8?feature=oembed" TargetMode="External"/><Relationship Id="rId5" Type="http://schemas.openxmlformats.org/officeDocument/2006/relationships/image" Target="../media/image21.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3E7CD4-0319-6186-0603-87D4AA8F9CA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70E9291-82F5-4CB4-2317-069418EE56C7}"/>
              </a:ext>
            </a:extLst>
          </p:cNvPr>
          <p:cNvSpPr txBox="1"/>
          <p:nvPr/>
        </p:nvSpPr>
        <p:spPr>
          <a:xfrm>
            <a:off x="333478" y="884678"/>
            <a:ext cx="8413915" cy="584775"/>
          </a:xfrm>
          <a:prstGeom prst="rect">
            <a:avLst/>
          </a:prstGeom>
          <a:noFill/>
        </p:spPr>
        <p:txBody>
          <a:bodyPr wrap="square" rtlCol="0">
            <a:spAutoFit/>
          </a:bodyPr>
          <a:lstStyle/>
          <a:p>
            <a:r>
              <a:rPr lang="fr-FR" sz="3200" b="1" dirty="0"/>
              <a:t>Note pour les présentateurs et présentatrices </a:t>
            </a:r>
            <a:r>
              <a:rPr lang="en-CA" sz="3200" b="1" dirty="0"/>
              <a:t>:</a:t>
            </a:r>
          </a:p>
        </p:txBody>
      </p:sp>
      <p:sp>
        <p:nvSpPr>
          <p:cNvPr id="4" name="TextBox 3">
            <a:extLst>
              <a:ext uri="{FF2B5EF4-FFF2-40B4-BE49-F238E27FC236}">
                <a16:creationId xmlns:a16="http://schemas.microsoft.com/office/drawing/2014/main" id="{E1176E30-8174-4481-7951-5F6467F0A19F}"/>
              </a:ext>
            </a:extLst>
          </p:cNvPr>
          <p:cNvSpPr txBox="1"/>
          <p:nvPr/>
        </p:nvSpPr>
        <p:spPr>
          <a:xfrm>
            <a:off x="333478" y="1396545"/>
            <a:ext cx="8413915" cy="4493987"/>
          </a:xfrm>
          <a:prstGeom prst="rect">
            <a:avLst/>
          </a:prstGeom>
          <a:noFill/>
        </p:spPr>
        <p:txBody>
          <a:bodyPr wrap="square">
            <a:spAutoFit/>
          </a:bodyPr>
          <a:lstStyle/>
          <a:p>
            <a:pPr marL="0" marR="0">
              <a:lnSpc>
                <a:spcPct val="107000"/>
              </a:lnSpc>
              <a:spcBef>
                <a:spcPts val="0"/>
              </a:spcBef>
              <a:spcAft>
                <a:spcPts val="800"/>
              </a:spcAft>
            </a:pPr>
            <a:r>
              <a:rPr lang="fr-FR" sz="1600" kern="100" dirty="0">
                <a:effectLst/>
                <a:latin typeface="Arial" panose="020B0604020202020204" pitchFamily="34" charset="0"/>
                <a:ea typeface="Calibri" panose="020F0502020204030204" pitchFamily="34" charset="0"/>
                <a:cs typeface="Arial" panose="020B0604020202020204" pitchFamily="34" charset="0"/>
              </a:rPr>
              <a:t>Ce modèle vous aidera à démarrer votre collecte de fonds pour Cœur + AVC. Utilisez-le pour motiver les personnes qui participeront à votre activité et qui feront un don.</a:t>
            </a:r>
            <a:br>
              <a:rPr lang="en-CA" sz="1600" kern="100" dirty="0">
                <a:effectLst/>
                <a:latin typeface="Arial" panose="020B0604020202020204" pitchFamily="34" charset="0"/>
                <a:ea typeface="Calibri" panose="020F0502020204030204" pitchFamily="34" charset="0"/>
                <a:cs typeface="Arial" panose="020B0604020202020204" pitchFamily="34" charset="0"/>
              </a:rPr>
            </a:br>
            <a:endParaRPr lang="en-CA" sz="1600" kern="100" dirty="0">
              <a:effectLst/>
              <a:latin typeface="Arial" panose="020B0604020202020204" pitchFamily="34" charset="0"/>
              <a:ea typeface="Calibri" panose="020F0502020204030204" pitchFamily="34" charset="0"/>
              <a:cs typeface="Arial" panose="020B0604020202020204" pitchFamily="34" charset="0"/>
            </a:endParaRPr>
          </a:p>
          <a:p>
            <a:r>
              <a:rPr lang="fr-FR" sz="1600" b="1" u="sng" dirty="0">
                <a:solidFill>
                  <a:srgbClr val="0E101A"/>
                </a:solidFill>
                <a:effectLst/>
                <a:latin typeface="Arial" panose="020B0604020202020204" pitchFamily="34" charset="0"/>
                <a:cs typeface="Arial" panose="020B0604020202020204" pitchFamily="34" charset="0"/>
              </a:rPr>
              <a:t>Conseils pour que votre présentation soit convaincante :</a:t>
            </a:r>
          </a:p>
          <a:p>
            <a:endParaRPr lang="en-US" sz="1600" b="1" u="sng" dirty="0">
              <a:solidFill>
                <a:srgbClr val="0E101A"/>
              </a:solidFill>
              <a:latin typeface="Arial" panose="020B0604020202020204" pitchFamily="34" charset="0"/>
              <a:cs typeface="Arial" panose="020B0604020202020204" pitchFamily="34" charset="0"/>
            </a:endParaRPr>
          </a:p>
          <a:p>
            <a:pPr marL="285750" indent="-285750" algn="l">
              <a:spcBef>
                <a:spcPts val="600"/>
              </a:spcBef>
              <a:buFont typeface="Arial" panose="020B0604020202020204" pitchFamily="34" charset="0"/>
              <a:buChar char="•"/>
            </a:pPr>
            <a:r>
              <a:rPr lang="fr-FR" sz="1600" b="1" i="0" dirty="0">
                <a:solidFill>
                  <a:srgbClr val="111111"/>
                </a:solidFill>
                <a:effectLst/>
                <a:latin typeface="Arial" panose="020B0604020202020204" pitchFamily="34" charset="0"/>
                <a:cs typeface="Arial" panose="020B0604020202020204" pitchFamily="34" charset="0"/>
              </a:rPr>
              <a:t>Personnalisez vos diapositives : </a:t>
            </a:r>
            <a:r>
              <a:rPr lang="fr-FR" sz="1600" i="0" dirty="0">
                <a:solidFill>
                  <a:srgbClr val="111111"/>
                </a:solidFill>
                <a:effectLst/>
                <a:latin typeface="Arial" panose="020B0604020202020204" pitchFamily="34" charset="0"/>
                <a:cs typeface="Arial" panose="020B0604020202020204" pitchFamily="34" charset="0"/>
              </a:rPr>
              <a:t>passez en revue chaque diapositive et indiquez les renseignements au sujet de votre collecte de fonds, comme le nom de l’activité et votre objectif de collecte.</a:t>
            </a:r>
          </a:p>
          <a:p>
            <a:pPr marL="285750" indent="-285750" algn="l">
              <a:spcBef>
                <a:spcPts val="600"/>
              </a:spcBef>
              <a:buFont typeface="Arial" panose="020B0604020202020204" pitchFamily="34" charset="0"/>
              <a:buChar char="•"/>
            </a:pPr>
            <a:r>
              <a:rPr lang="fr-FR" sz="1600" b="1" i="0" dirty="0">
                <a:solidFill>
                  <a:srgbClr val="111111"/>
                </a:solidFill>
                <a:effectLst/>
                <a:latin typeface="Arial" panose="020B0604020202020204" pitchFamily="34" charset="0"/>
                <a:cs typeface="Arial" panose="020B0604020202020204" pitchFamily="34" charset="0"/>
              </a:rPr>
              <a:t>Référez-vous aux notes des diapositives : </a:t>
            </a:r>
            <a:r>
              <a:rPr lang="fr-FR" sz="1600" i="0" dirty="0">
                <a:solidFill>
                  <a:srgbClr val="111111"/>
                </a:solidFill>
                <a:effectLst/>
                <a:latin typeface="Arial" panose="020B0604020202020204" pitchFamily="34" charset="0"/>
                <a:cs typeface="Arial" panose="020B0604020202020204" pitchFamily="34" charset="0"/>
              </a:rPr>
              <a:t>consultez les notes de la présentation PowerPoint afin de connaître les directives pour la présentation et les notes d’allocution. N’hésitez pas à modifier le contenu, ou à ajouter ou supprimer des éléments.</a:t>
            </a:r>
          </a:p>
          <a:p>
            <a:pPr marL="285750" indent="-285750" algn="l">
              <a:spcBef>
                <a:spcPts val="600"/>
              </a:spcBef>
              <a:buFont typeface="Arial" panose="020B0604020202020204" pitchFamily="34" charset="0"/>
              <a:buChar char="•"/>
            </a:pPr>
            <a:r>
              <a:rPr lang="fr-FR" sz="1600" b="1" i="0" dirty="0">
                <a:solidFill>
                  <a:srgbClr val="111111"/>
                </a:solidFill>
                <a:effectLst/>
                <a:latin typeface="Arial" panose="020B0604020202020204" pitchFamily="34" charset="0"/>
                <a:cs typeface="Arial" panose="020B0604020202020204" pitchFamily="34" charset="0"/>
              </a:rPr>
              <a:t>Visionnez les vidéos : </a:t>
            </a:r>
            <a:r>
              <a:rPr lang="fr-FR" sz="1600" i="0" dirty="0">
                <a:solidFill>
                  <a:srgbClr val="111111"/>
                </a:solidFill>
                <a:effectLst/>
                <a:latin typeface="Arial" panose="020B0604020202020204" pitchFamily="34" charset="0"/>
                <a:cs typeface="Arial" panose="020B0604020202020204" pitchFamily="34" charset="0"/>
              </a:rPr>
              <a:t>assurez-vous que les vidéos aux diapositives 8 et 14 fonctionnent et que vous connaissez bien leur contenu avant de les présenter.</a:t>
            </a:r>
          </a:p>
          <a:p>
            <a:pPr marL="285750" indent="-285750" algn="l">
              <a:spcBef>
                <a:spcPts val="600"/>
              </a:spcBef>
              <a:buFont typeface="Arial" panose="020B0604020202020204" pitchFamily="34" charset="0"/>
              <a:buChar char="•"/>
            </a:pPr>
            <a:r>
              <a:rPr lang="fr-FR" sz="1600" b="1" i="0" dirty="0">
                <a:solidFill>
                  <a:srgbClr val="111111"/>
                </a:solidFill>
                <a:effectLst/>
                <a:latin typeface="Arial" panose="020B0604020202020204" pitchFamily="34" charset="0"/>
                <a:cs typeface="Arial" panose="020B0604020202020204" pitchFamily="34" charset="0"/>
              </a:rPr>
              <a:t>Ressources supplémentaires : </a:t>
            </a:r>
            <a:r>
              <a:rPr lang="fr-FR" sz="1600" i="0" dirty="0">
                <a:solidFill>
                  <a:srgbClr val="111111"/>
                </a:solidFill>
                <a:effectLst/>
                <a:latin typeface="Arial" panose="020B0604020202020204" pitchFamily="34" charset="0"/>
                <a:cs typeface="Arial" panose="020B0604020202020204" pitchFamily="34" charset="0"/>
              </a:rPr>
              <a:t>si vous souhaitez mettre de l’avant d’autres aspects du travail de Cœur + AVC, vous trouverez du contenu et des renseignements supplémentaires au </a:t>
            </a:r>
            <a:r>
              <a:rPr lang="fr-FR" sz="1600" i="0" dirty="0">
                <a:solidFill>
                  <a:srgbClr val="111111"/>
                </a:solidFill>
                <a:effectLst/>
                <a:latin typeface="Arial" panose="020B0604020202020204" pitchFamily="34" charset="0"/>
                <a:cs typeface="Arial" panose="020B0604020202020204" pitchFamily="34" charset="0"/>
                <a:hlinkClick r:id="rId3"/>
              </a:rPr>
              <a:t>www.coeuretavc.ca</a:t>
            </a:r>
            <a:r>
              <a:rPr lang="fr-FR" sz="1600" i="0" dirty="0">
                <a:solidFill>
                  <a:srgbClr val="111111"/>
                </a:solidFill>
                <a:effectLst/>
                <a:latin typeface="Arial" panose="020B0604020202020204" pitchFamily="34" charset="0"/>
                <a:cs typeface="Arial" panose="020B0604020202020204" pitchFamily="34" charset="0"/>
              </a:rPr>
              <a:t>.</a:t>
            </a:r>
          </a:p>
        </p:txBody>
      </p:sp>
      <p:pic>
        <p:nvPicPr>
          <p:cNvPr id="5" name="Picture 4">
            <a:extLst>
              <a:ext uri="{FF2B5EF4-FFF2-40B4-BE49-F238E27FC236}">
                <a16:creationId xmlns:a16="http://schemas.microsoft.com/office/drawing/2014/main" id="{528A2DCE-097E-316F-DF84-66920AEA982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3478" y="245140"/>
            <a:ext cx="2915816" cy="639538"/>
          </a:xfrm>
          <a:prstGeom prst="rect">
            <a:avLst/>
          </a:prstGeom>
        </p:spPr>
      </p:pic>
    </p:spTree>
    <p:extLst>
      <p:ext uri="{BB962C8B-B14F-4D97-AF65-F5344CB8AC3E}">
        <p14:creationId xmlns:p14="http://schemas.microsoft.com/office/powerpoint/2010/main" val="570713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Shape 33">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Rectangle 35">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0" y="1904672"/>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50041" y="586855"/>
            <a:ext cx="2401025" cy="3387497"/>
          </a:xfrm>
        </p:spPr>
        <p:txBody>
          <a:bodyPr vert="horz" lIns="91440" tIns="45720" rIns="91440" bIns="45720" rtlCol="0" anchor="b">
            <a:normAutofit/>
          </a:bodyPr>
          <a:lstStyle/>
          <a:p>
            <a:pPr algn="r"/>
            <a:r>
              <a:rPr lang="en-US" sz="3500" b="1" kern="1200" dirty="0">
                <a:solidFill>
                  <a:srgbClr val="FFFFFF"/>
                </a:solidFill>
                <a:latin typeface="Arial" panose="020B0604020202020204" pitchFamily="34" charset="0"/>
                <a:ea typeface="+mj-ea"/>
                <a:cs typeface="Arial" panose="020B0604020202020204" pitchFamily="34" charset="0"/>
              </a:rPr>
              <a:t>Signes </a:t>
            </a:r>
            <a:r>
              <a:rPr lang="en-US" sz="3500" b="1" kern="1200" dirty="0" err="1">
                <a:solidFill>
                  <a:srgbClr val="FFFFFF"/>
                </a:solidFill>
                <a:latin typeface="Arial" panose="020B0604020202020204" pitchFamily="34" charset="0"/>
                <a:ea typeface="+mj-ea"/>
                <a:cs typeface="Arial" panose="020B0604020202020204" pitchFamily="34" charset="0"/>
              </a:rPr>
              <a:t>d’une</a:t>
            </a:r>
            <a:r>
              <a:rPr lang="en-US" sz="3500" b="1" kern="1200" dirty="0">
                <a:solidFill>
                  <a:srgbClr val="FFFFFF"/>
                </a:solidFill>
                <a:latin typeface="Arial" panose="020B0604020202020204" pitchFamily="34" charset="0"/>
                <a:ea typeface="+mj-ea"/>
                <a:cs typeface="Arial" panose="020B0604020202020204" pitchFamily="34" charset="0"/>
              </a:rPr>
              <a:t> crise </a:t>
            </a:r>
            <a:r>
              <a:rPr lang="en-US" sz="3500" b="1" kern="1200" dirty="0" err="1">
                <a:solidFill>
                  <a:srgbClr val="FFFFFF"/>
                </a:solidFill>
                <a:latin typeface="Arial" panose="020B0604020202020204" pitchFamily="34" charset="0"/>
                <a:ea typeface="+mj-ea"/>
                <a:cs typeface="Arial" panose="020B0604020202020204" pitchFamily="34" charset="0"/>
              </a:rPr>
              <a:t>cardiaque</a:t>
            </a:r>
            <a:endParaRPr lang="en-US" sz="3500" b="1" kern="1200" dirty="0">
              <a:solidFill>
                <a:srgbClr val="FFFFFF"/>
              </a:solidFill>
              <a:latin typeface="Arial" panose="020B0604020202020204" pitchFamily="34" charset="0"/>
              <a:ea typeface="+mj-ea"/>
              <a:cs typeface="Arial" panose="020B0604020202020204" pitchFamily="34" charset="0"/>
            </a:endParaRPr>
          </a:p>
        </p:txBody>
      </p:sp>
      <p:sp>
        <p:nvSpPr>
          <p:cNvPr id="7" name="Text Placeholder 6"/>
          <p:cNvSpPr>
            <a:spLocks noGrp="1"/>
          </p:cNvSpPr>
          <p:nvPr>
            <p:ph type="body" sz="quarter" idx="11"/>
          </p:nvPr>
        </p:nvSpPr>
        <p:spPr>
          <a:xfrm>
            <a:off x="3103393" y="450189"/>
            <a:ext cx="6040607" cy="2779520"/>
          </a:xfrm>
        </p:spPr>
        <p:txBody>
          <a:bodyPr vert="horz" lIns="91440" tIns="45720" rIns="91440" bIns="45720" rtlCol="0" anchor="ctr">
            <a:normAutofit/>
          </a:bodyPr>
          <a:lstStyle/>
          <a:p>
            <a:pPr>
              <a:lnSpc>
                <a:spcPct val="100000"/>
              </a:lnSpc>
              <a:spcBef>
                <a:spcPts val="0"/>
              </a:spcBef>
            </a:pPr>
            <a:r>
              <a:rPr lang="fr-FR" sz="1600" dirty="0">
                <a:latin typeface="Arial" panose="020B0604020202020204" pitchFamily="34" charset="0"/>
                <a:ea typeface="+mn-ea"/>
                <a:cs typeface="Arial" panose="020B0604020202020204" pitchFamily="34" charset="0"/>
              </a:rPr>
              <a:t>Une crise cardiaque survient lorsque l’apport sanguin vers une partie du cœur est bloqué et que le cœur ne reçoit plus assez d’oxygène.</a:t>
            </a:r>
          </a:p>
          <a:p>
            <a:pPr>
              <a:lnSpc>
                <a:spcPct val="100000"/>
              </a:lnSpc>
              <a:spcBef>
                <a:spcPts val="0"/>
              </a:spcBef>
            </a:pPr>
            <a:endParaRPr lang="fr-FR" sz="1600" dirty="0">
              <a:latin typeface="Arial" panose="020B0604020202020204" pitchFamily="34" charset="0"/>
              <a:ea typeface="+mn-ea"/>
              <a:cs typeface="Arial" panose="020B0604020202020204" pitchFamily="34" charset="0"/>
            </a:endParaRPr>
          </a:p>
          <a:p>
            <a:pPr>
              <a:lnSpc>
                <a:spcPct val="100000"/>
              </a:lnSpc>
              <a:spcBef>
                <a:spcPts val="0"/>
              </a:spcBef>
            </a:pPr>
            <a:r>
              <a:rPr lang="fr-CA" sz="1600" dirty="0"/>
              <a:t>Si la circulation sanguine n’est pas rétablie rapidement, cette partie du cœur commence à mourir.</a:t>
            </a:r>
          </a:p>
          <a:p>
            <a:pPr>
              <a:lnSpc>
                <a:spcPct val="100000"/>
              </a:lnSpc>
              <a:spcBef>
                <a:spcPts val="0"/>
              </a:spcBef>
            </a:pPr>
            <a:endParaRPr lang="fr-CA" sz="1600" dirty="0">
              <a:latin typeface="Arial" panose="020B0604020202020204" pitchFamily="34" charset="0"/>
              <a:ea typeface="+mn-ea"/>
              <a:cs typeface="Arial" panose="020B0604020202020204" pitchFamily="34" charset="0"/>
            </a:endParaRPr>
          </a:p>
          <a:p>
            <a:pPr>
              <a:lnSpc>
                <a:spcPct val="100000"/>
              </a:lnSpc>
              <a:spcBef>
                <a:spcPts val="0"/>
              </a:spcBef>
            </a:pPr>
            <a:r>
              <a:rPr lang="fr-FR" sz="1600" dirty="0">
                <a:latin typeface="Arial" panose="020B0604020202020204" pitchFamily="34" charset="0"/>
                <a:ea typeface="+mn-ea"/>
                <a:cs typeface="Arial" panose="020B0604020202020204" pitchFamily="34" charset="0"/>
              </a:rPr>
              <a:t>L’importance des dommages dépend de la durée de l’interruption de l’apport sanguin.</a:t>
            </a:r>
            <a:endParaRPr lang="en-US" sz="1600" dirty="0">
              <a:latin typeface="Arial" panose="020B0604020202020204" pitchFamily="34" charset="0"/>
              <a:ea typeface="+mn-ea"/>
              <a:cs typeface="Arial" panose="020B0604020202020204" pitchFamily="34" charset="0"/>
            </a:endParaRPr>
          </a:p>
        </p:txBody>
      </p:sp>
      <p:pic>
        <p:nvPicPr>
          <p:cNvPr id="8" name="Picture 2">
            <a:extLst>
              <a:ext uri="{FF2B5EF4-FFF2-40B4-BE49-F238E27FC236}">
                <a16:creationId xmlns:a16="http://schemas.microsoft.com/office/drawing/2014/main" id="{81197730-2C28-9040-790B-C874923D28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363242" y="3059197"/>
            <a:ext cx="5420752" cy="3112084"/>
          </a:xfrm>
          <a:prstGeom prst="rect">
            <a:avLst/>
          </a:prstGeom>
          <a:noFill/>
        </p:spPr>
      </p:pic>
      <p:sp>
        <p:nvSpPr>
          <p:cNvPr id="3" name="TextBox 10">
            <a:extLst>
              <a:ext uri="{FF2B5EF4-FFF2-40B4-BE49-F238E27FC236}">
                <a16:creationId xmlns:a16="http://schemas.microsoft.com/office/drawing/2014/main" id="{25826D91-F124-E586-1886-06B8B8324EDE}"/>
              </a:ext>
            </a:extLst>
          </p:cNvPr>
          <p:cNvSpPr txBox="1"/>
          <p:nvPr/>
        </p:nvSpPr>
        <p:spPr>
          <a:xfrm>
            <a:off x="3363242" y="6253030"/>
            <a:ext cx="6086475" cy="2616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hlinkClick r:id="rId4"/>
              </a:rPr>
              <a:t>https://www.coeuretavc.ca/maladies-du-coeur/signes-d-urgence</a:t>
            </a:r>
            <a:endParaRPr lang="en-US" sz="1100" dirty="0"/>
          </a:p>
        </p:txBody>
      </p:sp>
    </p:spTree>
    <p:extLst>
      <p:ext uri="{BB962C8B-B14F-4D97-AF65-F5344CB8AC3E}">
        <p14:creationId xmlns:p14="http://schemas.microsoft.com/office/powerpoint/2010/main" val="4197823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C18B47EC-880C-488C-A09F-1082C7675D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7" y="0"/>
            <a:ext cx="9144637"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7">
            <a:extLst>
              <a:ext uri="{FF2B5EF4-FFF2-40B4-BE49-F238E27FC236}">
                <a16:creationId xmlns:a16="http://schemas.microsoft.com/office/drawing/2014/main" id="{44BF5144-F7BD-4540-9CFD-700A8426DA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7" y="1466224"/>
            <a:ext cx="4079926" cy="3925553"/>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3">
            <a:extLst>
              <a:ext uri="{FF2B5EF4-FFF2-40B4-BE49-F238E27FC236}">
                <a16:creationId xmlns:a16="http://schemas.microsoft.com/office/drawing/2014/main" id="{F10509F4-2579-B680-9F26-6676873A3CF9}"/>
              </a:ext>
            </a:extLst>
          </p:cNvPr>
          <p:cNvSpPr txBox="1">
            <a:spLocks/>
          </p:cNvSpPr>
          <p:nvPr/>
        </p:nvSpPr>
        <p:spPr>
          <a:xfrm>
            <a:off x="4278143" y="182748"/>
            <a:ext cx="4667003" cy="6201146"/>
          </a:xfrm>
          <a:prstGeom prst="rect">
            <a:avLst/>
          </a:prstGeom>
        </p:spPr>
        <p:txBody>
          <a:bodyPr vert="horz" wrap="square" lIns="68580" tIns="34290" rIns="68580" bIns="34290" rtlCol="0" anchor="t">
            <a:noAutofit/>
          </a:bodyPr>
          <a:lstStyle>
            <a:lvl1pPr marL="136525" indent="-136525" algn="l" defTabSz="914400" rtl="0" eaLnBrk="1" latinLnBrk="0" hangingPunct="1">
              <a:lnSpc>
                <a:spcPct val="90000"/>
              </a:lnSpc>
              <a:spcBef>
                <a:spcPts val="400"/>
              </a:spcBef>
              <a:buSzPct val="70000"/>
              <a:buFont typeface="Arial" charset="0"/>
              <a:buChar char="•"/>
              <a:tabLst/>
              <a:defRPr sz="2400" kern="1200" baseline="0">
                <a:solidFill>
                  <a:schemeClr val="tx1"/>
                </a:solidFill>
                <a:latin typeface="Arial" charset="0"/>
                <a:ea typeface="Arial" charset="0"/>
                <a:cs typeface="Arial"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fontAlgn="base">
              <a:spcBef>
                <a:spcPts val="300"/>
              </a:spcBef>
              <a:buNone/>
              <a:defRPr/>
            </a:pPr>
            <a:r>
              <a:rPr lang="en-US" sz="1600" b="1" dirty="0">
                <a:solidFill>
                  <a:sysClr val="windowText" lastClr="000000"/>
                </a:solidFill>
              </a:rPr>
              <a:t>COMPOSEZ LE 9-1-1 </a:t>
            </a:r>
          </a:p>
          <a:p>
            <a:pPr marL="742950" lvl="1" indent="-285750" defTabSz="685800" fontAlgn="base">
              <a:spcBef>
                <a:spcPts val="300"/>
              </a:spcBef>
              <a:buFont typeface="Arial" panose="020B0604020202020204" pitchFamily="34" charset="0"/>
              <a:buChar char="•"/>
              <a:defRPr/>
            </a:pPr>
            <a:r>
              <a:rPr lang="fr-FR" sz="1600" dirty="0">
                <a:solidFill>
                  <a:sysClr val="windowText" lastClr="000000"/>
                </a:solidFill>
              </a:rPr>
              <a:t>ou le numéro local des services d’urgence sans tarder.</a:t>
            </a:r>
          </a:p>
          <a:p>
            <a:pPr marL="0" indent="0" defTabSz="685800" fontAlgn="base">
              <a:spcBef>
                <a:spcPts val="300"/>
              </a:spcBef>
              <a:buNone/>
              <a:defRPr/>
            </a:pPr>
            <a:endParaRPr lang="en-US" sz="1600" dirty="0">
              <a:solidFill>
                <a:sysClr val="windowText" lastClr="000000"/>
              </a:solidFill>
            </a:endParaRPr>
          </a:p>
          <a:p>
            <a:pPr marL="0" indent="0" defTabSz="685800" fontAlgn="base">
              <a:spcBef>
                <a:spcPts val="300"/>
              </a:spcBef>
              <a:buNone/>
              <a:defRPr/>
            </a:pPr>
            <a:r>
              <a:rPr lang="en-US" sz="1600" b="1" dirty="0" err="1">
                <a:solidFill>
                  <a:sysClr val="windowText" lastClr="000000"/>
                </a:solidFill>
              </a:rPr>
              <a:t>Cessez</a:t>
            </a:r>
            <a:r>
              <a:rPr lang="en-US" sz="1600" b="1" dirty="0">
                <a:solidFill>
                  <a:sysClr val="windowText" lastClr="000000"/>
                </a:solidFill>
              </a:rPr>
              <a:t> toute </a:t>
            </a:r>
            <a:r>
              <a:rPr lang="en-US" sz="1600" b="1" dirty="0" err="1">
                <a:solidFill>
                  <a:sysClr val="windowText" lastClr="000000"/>
                </a:solidFill>
              </a:rPr>
              <a:t>activité</a:t>
            </a:r>
            <a:endParaRPr lang="en-US" sz="1600" b="1" dirty="0">
              <a:solidFill>
                <a:sysClr val="windowText" lastClr="000000"/>
              </a:solidFill>
            </a:endParaRPr>
          </a:p>
          <a:p>
            <a:pPr marL="742950" lvl="1" indent="-285750" defTabSz="685800" fontAlgn="base">
              <a:spcBef>
                <a:spcPts val="300"/>
              </a:spcBef>
              <a:buFont typeface="Arial" panose="020B0604020202020204" pitchFamily="34" charset="0"/>
              <a:buChar char="•"/>
              <a:defRPr/>
            </a:pPr>
            <a:r>
              <a:rPr lang="fr-FR" sz="1600" dirty="0">
                <a:solidFill>
                  <a:sysClr val="windowText" lastClr="000000"/>
                </a:solidFill>
              </a:rPr>
              <a:t>Assoyez-vous ou allongez-vous dans la position la plus confortable.</a:t>
            </a:r>
          </a:p>
          <a:p>
            <a:pPr marL="0" indent="0" defTabSz="685800" fontAlgn="base">
              <a:spcBef>
                <a:spcPts val="300"/>
              </a:spcBef>
              <a:buNone/>
              <a:defRPr/>
            </a:pPr>
            <a:endParaRPr lang="en-US" sz="1600" dirty="0">
              <a:solidFill>
                <a:sysClr val="windowText" lastClr="000000"/>
              </a:solidFill>
            </a:endParaRPr>
          </a:p>
          <a:p>
            <a:pPr marL="0" indent="0" defTabSz="685800" fontAlgn="base">
              <a:spcBef>
                <a:spcPts val="300"/>
              </a:spcBef>
              <a:buNone/>
              <a:defRPr/>
            </a:pPr>
            <a:r>
              <a:rPr lang="fr-FR" sz="1600" b="1" dirty="0">
                <a:solidFill>
                  <a:sysClr val="windowText" lastClr="000000"/>
                </a:solidFill>
              </a:rPr>
              <a:t>Mâchez et avalez de l’aspirine (AAS)</a:t>
            </a:r>
          </a:p>
          <a:p>
            <a:pPr marL="742950" lvl="1" indent="-285750" defTabSz="685800" fontAlgn="base">
              <a:spcBef>
                <a:spcPts val="300"/>
              </a:spcBef>
              <a:buFont typeface="Arial" panose="020B0604020202020204" pitchFamily="34" charset="0"/>
              <a:buChar char="•"/>
              <a:defRPr/>
            </a:pPr>
            <a:r>
              <a:rPr lang="fr-FR" sz="1600" dirty="0">
                <a:solidFill>
                  <a:sysClr val="windowText" lastClr="000000"/>
                </a:solidFill>
              </a:rPr>
              <a:t>Prenez de l’aspirine seulement si vous n’avez pas d’allergie ou d’intolérance à ce médicament.</a:t>
            </a:r>
          </a:p>
          <a:p>
            <a:pPr marL="742950" lvl="1" indent="-285750" defTabSz="685800" fontAlgn="base">
              <a:spcBef>
                <a:spcPts val="300"/>
              </a:spcBef>
              <a:buFont typeface="Arial" panose="020B0604020202020204" pitchFamily="34" charset="0"/>
              <a:buChar char="•"/>
              <a:defRPr/>
            </a:pPr>
            <a:r>
              <a:rPr lang="fr-FR" sz="1600" dirty="0">
                <a:solidFill>
                  <a:sysClr val="windowText" lastClr="000000"/>
                </a:solidFill>
              </a:rPr>
              <a:t>Croquez un comprimé de 325 mg ou deux comprimés de 81 mg.</a:t>
            </a:r>
          </a:p>
          <a:p>
            <a:pPr marL="742950" lvl="1" indent="-285750" defTabSz="685800" fontAlgn="base">
              <a:spcBef>
                <a:spcPts val="300"/>
              </a:spcBef>
              <a:buFont typeface="Arial" panose="020B0604020202020204" pitchFamily="34" charset="0"/>
              <a:buChar char="•"/>
              <a:defRPr/>
            </a:pPr>
            <a:r>
              <a:rPr lang="fr-FR" sz="1600" dirty="0">
                <a:solidFill>
                  <a:sysClr val="windowText" lastClr="000000"/>
                </a:solidFill>
              </a:rPr>
              <a:t>Cela pourrait dissoudre le caillot sanguin qui cause la crise cardiaque.</a:t>
            </a:r>
          </a:p>
          <a:p>
            <a:pPr marL="742950" lvl="1" indent="-285750" defTabSz="685800" fontAlgn="base">
              <a:spcBef>
                <a:spcPts val="300"/>
              </a:spcBef>
              <a:buFont typeface="Arial" panose="020B0604020202020204" pitchFamily="34" charset="0"/>
              <a:buChar char="•"/>
              <a:defRPr/>
            </a:pPr>
            <a:r>
              <a:rPr lang="fr-FR" sz="1600" dirty="0">
                <a:solidFill>
                  <a:sysClr val="windowText" lastClr="000000"/>
                </a:solidFill>
              </a:rPr>
              <a:t>Ne prenez pas d’autres médicaments contre la douleur, comme Tylenol (acétaminophène) ou Advil (ibuprofène), plutôt que de l’aspirine.</a:t>
            </a:r>
          </a:p>
          <a:p>
            <a:pPr marL="742950" lvl="1" indent="-285750" defTabSz="685800" fontAlgn="base">
              <a:spcBef>
                <a:spcPts val="300"/>
              </a:spcBef>
              <a:buFont typeface="Arial" panose="020B0604020202020204" pitchFamily="34" charset="0"/>
              <a:buChar char="•"/>
              <a:defRPr/>
            </a:pPr>
            <a:r>
              <a:rPr lang="fr-FR" sz="1600" dirty="0">
                <a:solidFill>
                  <a:sysClr val="windowText" lastClr="000000"/>
                </a:solidFill>
              </a:rPr>
              <a:t>Si vous prenez de la </a:t>
            </a:r>
            <a:r>
              <a:rPr lang="fr-FR" sz="1600" b="1" dirty="0">
                <a:solidFill>
                  <a:sysClr val="windowText" lastClr="000000"/>
                </a:solidFill>
              </a:rPr>
              <a:t>nitroglycérine</a:t>
            </a:r>
            <a:r>
              <a:rPr lang="fr-FR" sz="1600" dirty="0">
                <a:solidFill>
                  <a:sysClr val="windowText" lastClr="000000"/>
                </a:solidFill>
              </a:rPr>
              <a:t>, prenez votre dose normale.</a:t>
            </a:r>
          </a:p>
          <a:p>
            <a:pPr marL="600075" lvl="1" indent="-257175" defTabSz="685800" fontAlgn="base">
              <a:spcBef>
                <a:spcPts val="375"/>
              </a:spcBef>
              <a:buFont typeface="Arial" panose="020B0604020202020204" pitchFamily="34" charset="0"/>
              <a:buChar char="•"/>
              <a:defRPr/>
            </a:pPr>
            <a:endParaRPr lang="en-US" sz="1600" dirty="0">
              <a:solidFill>
                <a:sysClr val="windowText" lastClr="000000"/>
              </a:solidFill>
            </a:endParaRPr>
          </a:p>
          <a:p>
            <a:pPr marL="0" indent="0" defTabSz="685800">
              <a:spcBef>
                <a:spcPts val="300"/>
              </a:spcBef>
              <a:buNone/>
              <a:defRPr/>
            </a:pPr>
            <a:r>
              <a:rPr lang="fr-FR" sz="1600" b="1" dirty="0">
                <a:solidFill>
                  <a:sysClr val="windowText" lastClr="000000"/>
                </a:solidFill>
              </a:rPr>
              <a:t>Reposez-vous et attendez </a:t>
            </a:r>
            <a:r>
              <a:rPr lang="fr-FR" sz="1600" dirty="0">
                <a:solidFill>
                  <a:sysClr val="windowText" lastClr="000000"/>
                </a:solidFill>
              </a:rPr>
              <a:t>l’arrivée des services médicaux d’urgence.</a:t>
            </a:r>
            <a:endParaRPr lang="en-US" sz="1600" dirty="0">
              <a:solidFill>
                <a:sysClr val="windowText" lastClr="000000"/>
              </a:solidFill>
            </a:endParaRPr>
          </a:p>
        </p:txBody>
      </p:sp>
      <p:sp>
        <p:nvSpPr>
          <p:cNvPr id="7" name="Rectangle 6">
            <a:extLst>
              <a:ext uri="{FF2B5EF4-FFF2-40B4-BE49-F238E27FC236}">
                <a16:creationId xmlns:a16="http://schemas.microsoft.com/office/drawing/2014/main" id="{7CE859B4-A99B-09ED-4B9F-09AEA3C619AA}"/>
              </a:ext>
            </a:extLst>
          </p:cNvPr>
          <p:cNvSpPr/>
          <p:nvPr/>
        </p:nvSpPr>
        <p:spPr>
          <a:xfrm>
            <a:off x="4278143" y="6337002"/>
            <a:ext cx="4667003" cy="400050"/>
          </a:xfrm>
          <a:prstGeom prst="rect">
            <a:avLst/>
          </a:prstGeom>
        </p:spPr>
        <p:txBody>
          <a:bodyPr wrap="square" anchor="t">
            <a:normAutofit fontScale="92500" lnSpcReduction="20000"/>
          </a:bodyPr>
          <a:lstStyle/>
          <a:p>
            <a:pPr defTabSz="685800">
              <a:lnSpc>
                <a:spcPct val="90000"/>
              </a:lnSpc>
              <a:spcAft>
                <a:spcPts val="600"/>
              </a:spcAft>
              <a:defRPr/>
            </a:pPr>
            <a:r>
              <a:rPr lang="fr-FR" sz="1400" b="1" kern="0" dirty="0">
                <a:solidFill>
                  <a:srgbClr val="FF0000"/>
                </a:solidFill>
                <a:hlinkClick r:id="rId3"/>
              </a:rPr>
              <a:t>coeuretavc.ca/maladies-du-</a:t>
            </a:r>
            <a:r>
              <a:rPr lang="fr-FR" sz="1400" b="1" kern="0" dirty="0" err="1">
                <a:solidFill>
                  <a:srgbClr val="FF0000"/>
                </a:solidFill>
                <a:hlinkClick r:id="rId3"/>
              </a:rPr>
              <a:t>coeur</a:t>
            </a:r>
            <a:r>
              <a:rPr lang="fr-FR" sz="1400" b="1" kern="0" dirty="0">
                <a:solidFill>
                  <a:srgbClr val="FF0000"/>
                </a:solidFill>
                <a:hlinkClick r:id="rId3"/>
              </a:rPr>
              <a:t>/</a:t>
            </a:r>
            <a:r>
              <a:rPr lang="fr-FR" sz="1400" b="1" kern="0" dirty="0" err="1">
                <a:solidFill>
                  <a:srgbClr val="FF0000"/>
                </a:solidFill>
                <a:hlinkClick r:id="rId3"/>
              </a:rPr>
              <a:t>problemes</a:t>
            </a:r>
            <a:r>
              <a:rPr lang="fr-FR" sz="1400" b="1" kern="0" dirty="0">
                <a:solidFill>
                  <a:srgbClr val="FF0000"/>
                </a:solidFill>
                <a:hlinkClick r:id="rId3"/>
              </a:rPr>
              <a:t>-</a:t>
            </a:r>
            <a:r>
              <a:rPr lang="fr-FR" sz="1400" b="1" kern="0" dirty="0" err="1">
                <a:solidFill>
                  <a:srgbClr val="FF0000"/>
                </a:solidFill>
                <a:hlinkClick r:id="rId3"/>
              </a:rPr>
              <a:t>de-sante</a:t>
            </a:r>
            <a:r>
              <a:rPr lang="fr-FR" sz="1400" b="1" kern="0" dirty="0">
                <a:solidFill>
                  <a:srgbClr val="FF0000"/>
                </a:solidFill>
                <a:hlinkClick r:id="rId3"/>
              </a:rPr>
              <a:t>/crise-cardiaque</a:t>
            </a:r>
            <a:endParaRPr lang="en-US" sz="1400" b="1" kern="0" dirty="0">
              <a:solidFill>
                <a:srgbClr val="FF0000"/>
              </a:solidFill>
            </a:endParaRPr>
          </a:p>
        </p:txBody>
      </p:sp>
      <p:sp>
        <p:nvSpPr>
          <p:cNvPr id="3" name="Title 2"/>
          <p:cNvSpPr>
            <a:spLocks noGrp="1"/>
          </p:cNvSpPr>
          <p:nvPr>
            <p:ph type="title"/>
          </p:nvPr>
        </p:nvSpPr>
        <p:spPr>
          <a:xfrm>
            <a:off x="362836" y="1950856"/>
            <a:ext cx="2446306" cy="2956289"/>
          </a:xfrm>
        </p:spPr>
        <p:txBody>
          <a:bodyPr vert="horz" lIns="91440" tIns="45720" rIns="91440" bIns="45720" rtlCol="0" anchor="ctr">
            <a:normAutofit/>
          </a:bodyPr>
          <a:lstStyle/>
          <a:p>
            <a:r>
              <a:rPr lang="fr-FR" sz="3500" b="1" kern="1200" dirty="0">
                <a:solidFill>
                  <a:srgbClr val="FFFFFF"/>
                </a:solidFill>
                <a:latin typeface="Arial" panose="020B0604020202020204" pitchFamily="34" charset="0"/>
                <a:ea typeface="+mj-ea"/>
                <a:cs typeface="Arial" panose="020B0604020202020204" pitchFamily="34" charset="0"/>
              </a:rPr>
              <a:t>Crise cardiaque : ce que vous devez faire</a:t>
            </a:r>
            <a:endParaRPr lang="en-US" sz="3500" b="1" kern="1200" dirty="0">
              <a:solidFill>
                <a:srgbClr val="FFFFFF"/>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20485308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32AEEBC8-9D30-42EF-95F2-386C2653FB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7774" y="451692"/>
            <a:ext cx="2564892" cy="1463040"/>
          </a:xfrm>
        </p:spPr>
        <p:txBody>
          <a:bodyPr vert="horz" lIns="91440" tIns="45720" rIns="91440" bIns="45720" rtlCol="0" anchor="ctr">
            <a:noAutofit/>
          </a:bodyPr>
          <a:lstStyle/>
          <a:p>
            <a:pPr algn="r"/>
            <a:r>
              <a:rPr lang="en-US" sz="3500" dirty="0">
                <a:solidFill>
                  <a:schemeClr val="tx2"/>
                </a:solidFill>
                <a:latin typeface="Arial" panose="020B0604020202020204" pitchFamily="34" charset="0"/>
                <a:ea typeface="+mn-ea"/>
                <a:cs typeface="Arial" panose="020B0604020202020204" pitchFamily="34" charset="0"/>
              </a:rPr>
              <a:t>Faits</a:t>
            </a:r>
            <a:br>
              <a:rPr lang="en-US" sz="3500" dirty="0">
                <a:solidFill>
                  <a:schemeClr val="tx2"/>
                </a:solidFill>
                <a:latin typeface="Arial" panose="020B0604020202020204" pitchFamily="34" charset="0"/>
                <a:ea typeface="+mn-ea"/>
                <a:cs typeface="Arial" panose="020B0604020202020204" pitchFamily="34" charset="0"/>
              </a:rPr>
            </a:br>
            <a:r>
              <a:rPr lang="en-US" sz="3500" dirty="0">
                <a:solidFill>
                  <a:schemeClr val="tx2"/>
                </a:solidFill>
                <a:latin typeface="Arial" panose="020B0604020202020204" pitchFamily="34" charset="0"/>
                <a:ea typeface="+mn-ea"/>
                <a:cs typeface="Arial" panose="020B0604020202020204" pitchFamily="34" charset="0"/>
              </a:rPr>
              <a:t>sur </a:t>
            </a:r>
            <a:br>
              <a:rPr lang="en-US" sz="3500" dirty="0">
                <a:solidFill>
                  <a:schemeClr val="tx2"/>
                </a:solidFill>
                <a:latin typeface="Arial" panose="020B0604020202020204" pitchFamily="34" charset="0"/>
                <a:ea typeface="+mn-ea"/>
                <a:cs typeface="Arial" panose="020B0604020202020204" pitchFamily="34" charset="0"/>
              </a:rPr>
            </a:br>
            <a:r>
              <a:rPr lang="en-US" sz="3500" dirty="0" err="1">
                <a:solidFill>
                  <a:schemeClr val="tx2"/>
                </a:solidFill>
                <a:latin typeface="Arial" panose="020B0604020202020204" pitchFamily="34" charset="0"/>
                <a:ea typeface="+mn-ea"/>
                <a:cs typeface="Arial" panose="020B0604020202020204" pitchFamily="34" charset="0"/>
              </a:rPr>
              <a:t>l’AVC</a:t>
            </a:r>
            <a:r>
              <a:rPr lang="en-US" sz="3500" dirty="0">
                <a:solidFill>
                  <a:schemeClr val="tx2"/>
                </a:solidFill>
                <a:latin typeface="Arial" panose="020B0604020202020204" pitchFamily="34" charset="0"/>
                <a:ea typeface="+mn-ea"/>
                <a:cs typeface="Arial" panose="020B0604020202020204" pitchFamily="34" charset="0"/>
              </a:rPr>
              <a:t> </a:t>
            </a:r>
          </a:p>
        </p:txBody>
      </p:sp>
      <p:sp>
        <p:nvSpPr>
          <p:cNvPr id="21" name="sketch line">
            <a:extLst>
              <a:ext uri="{FF2B5EF4-FFF2-40B4-BE49-F238E27FC236}">
                <a16:creationId xmlns:a16="http://schemas.microsoft.com/office/drawing/2014/main" id="{2E92FA66-67D7-4CB4-94D3-E643A9AD4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480309" y="1227582"/>
            <a:ext cx="1554480" cy="13716"/>
          </a:xfrm>
          <a:custGeom>
            <a:avLst/>
            <a:gdLst>
              <a:gd name="connsiteX0" fmla="*/ 0 w 1554480"/>
              <a:gd name="connsiteY0" fmla="*/ 0 h 13716"/>
              <a:gd name="connsiteX1" fmla="*/ 549250 w 1554480"/>
              <a:gd name="connsiteY1" fmla="*/ 0 h 13716"/>
              <a:gd name="connsiteX2" fmla="*/ 1082954 w 1554480"/>
              <a:gd name="connsiteY2" fmla="*/ 0 h 13716"/>
              <a:gd name="connsiteX3" fmla="*/ 1554480 w 1554480"/>
              <a:gd name="connsiteY3" fmla="*/ 0 h 13716"/>
              <a:gd name="connsiteX4" fmla="*/ 1554480 w 1554480"/>
              <a:gd name="connsiteY4" fmla="*/ 13716 h 13716"/>
              <a:gd name="connsiteX5" fmla="*/ 1067410 w 1554480"/>
              <a:gd name="connsiteY5" fmla="*/ 13716 h 13716"/>
              <a:gd name="connsiteX6" fmla="*/ 549250 w 1554480"/>
              <a:gd name="connsiteY6" fmla="*/ 13716 h 13716"/>
              <a:gd name="connsiteX7" fmla="*/ 0 w 1554480"/>
              <a:gd name="connsiteY7" fmla="*/ 13716 h 13716"/>
              <a:gd name="connsiteX8" fmla="*/ 0 w 1554480"/>
              <a:gd name="connsiteY8" fmla="*/ 0 h 13716"/>
              <a:gd name="connsiteX0" fmla="*/ 0 w 1554480"/>
              <a:gd name="connsiteY0" fmla="*/ 0 h 13716"/>
              <a:gd name="connsiteX1" fmla="*/ 502615 w 1554480"/>
              <a:gd name="connsiteY1" fmla="*/ 0 h 13716"/>
              <a:gd name="connsiteX2" fmla="*/ 974141 w 1554480"/>
              <a:gd name="connsiteY2" fmla="*/ 0 h 13716"/>
              <a:gd name="connsiteX3" fmla="*/ 1554480 w 1554480"/>
              <a:gd name="connsiteY3" fmla="*/ 0 h 13716"/>
              <a:gd name="connsiteX4" fmla="*/ 1554480 w 1554480"/>
              <a:gd name="connsiteY4" fmla="*/ 13716 h 13716"/>
              <a:gd name="connsiteX5" fmla="*/ 1067410 w 1554480"/>
              <a:gd name="connsiteY5" fmla="*/ 13716 h 13716"/>
              <a:gd name="connsiteX6" fmla="*/ 518160 w 1554480"/>
              <a:gd name="connsiteY6" fmla="*/ 13716 h 13716"/>
              <a:gd name="connsiteX7" fmla="*/ 0 w 1554480"/>
              <a:gd name="connsiteY7" fmla="*/ 13716 h 13716"/>
              <a:gd name="connsiteX8" fmla="*/ 0 w 1554480"/>
              <a:gd name="connsiteY8" fmla="*/ 0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4480" h="13716" fill="none" extrusionOk="0">
                <a:moveTo>
                  <a:pt x="0" y="0"/>
                </a:moveTo>
                <a:cubicBezTo>
                  <a:pt x="69558" y="-27075"/>
                  <a:pt x="365297" y="14897"/>
                  <a:pt x="549250" y="0"/>
                </a:cubicBezTo>
                <a:cubicBezTo>
                  <a:pt x="762323" y="14872"/>
                  <a:pt x="864871" y="21041"/>
                  <a:pt x="1082954" y="0"/>
                </a:cubicBezTo>
                <a:cubicBezTo>
                  <a:pt x="1306037" y="9403"/>
                  <a:pt x="1371926" y="14821"/>
                  <a:pt x="1554480" y="0"/>
                </a:cubicBezTo>
                <a:cubicBezTo>
                  <a:pt x="1554010" y="4793"/>
                  <a:pt x="1554680" y="10394"/>
                  <a:pt x="1554480" y="13716"/>
                </a:cubicBezTo>
                <a:cubicBezTo>
                  <a:pt x="1328957" y="3179"/>
                  <a:pt x="1207025" y="27731"/>
                  <a:pt x="1067410" y="13716"/>
                </a:cubicBezTo>
                <a:cubicBezTo>
                  <a:pt x="897316" y="-7440"/>
                  <a:pt x="788951" y="-24962"/>
                  <a:pt x="549250" y="13716"/>
                </a:cubicBezTo>
                <a:cubicBezTo>
                  <a:pt x="300394" y="-2982"/>
                  <a:pt x="129576" y="35301"/>
                  <a:pt x="0" y="13716"/>
                </a:cubicBezTo>
                <a:cubicBezTo>
                  <a:pt x="354" y="8869"/>
                  <a:pt x="649" y="6738"/>
                  <a:pt x="0" y="0"/>
                </a:cubicBezTo>
                <a:close/>
              </a:path>
              <a:path w="1554480" h="13716" stroke="0" extrusionOk="0">
                <a:moveTo>
                  <a:pt x="0" y="0"/>
                </a:moveTo>
                <a:cubicBezTo>
                  <a:pt x="249513" y="10124"/>
                  <a:pt x="389298" y="10419"/>
                  <a:pt x="502615" y="0"/>
                </a:cubicBezTo>
                <a:cubicBezTo>
                  <a:pt x="616735" y="10147"/>
                  <a:pt x="791037" y="-19212"/>
                  <a:pt x="974141" y="0"/>
                </a:cubicBezTo>
                <a:cubicBezTo>
                  <a:pt x="1141919" y="34853"/>
                  <a:pt x="1248514" y="16971"/>
                  <a:pt x="1554480" y="0"/>
                </a:cubicBezTo>
                <a:cubicBezTo>
                  <a:pt x="1554288" y="3835"/>
                  <a:pt x="1554171" y="7531"/>
                  <a:pt x="1554480" y="13716"/>
                </a:cubicBezTo>
                <a:cubicBezTo>
                  <a:pt x="1337806" y="9080"/>
                  <a:pt x="1308467" y="19887"/>
                  <a:pt x="1067410" y="13716"/>
                </a:cubicBezTo>
                <a:cubicBezTo>
                  <a:pt x="824349" y="13143"/>
                  <a:pt x="783437" y="24151"/>
                  <a:pt x="518160" y="13716"/>
                </a:cubicBezTo>
                <a:cubicBezTo>
                  <a:pt x="271530" y="4598"/>
                  <a:pt x="132568" y="-7659"/>
                  <a:pt x="0" y="13716"/>
                </a:cubicBezTo>
                <a:cubicBezTo>
                  <a:pt x="768" y="9617"/>
                  <a:pt x="-274" y="4847"/>
                  <a:pt x="0" y="0"/>
                </a:cubicBezTo>
                <a:close/>
              </a:path>
              <a:path w="1554480" h="13716" fill="none" stroke="0" extrusionOk="0">
                <a:moveTo>
                  <a:pt x="0" y="0"/>
                </a:moveTo>
                <a:cubicBezTo>
                  <a:pt x="95687" y="-31247"/>
                  <a:pt x="331569" y="3404"/>
                  <a:pt x="549250" y="0"/>
                </a:cubicBezTo>
                <a:cubicBezTo>
                  <a:pt x="776590" y="6530"/>
                  <a:pt x="844530" y="-5109"/>
                  <a:pt x="1082954" y="0"/>
                </a:cubicBezTo>
                <a:cubicBezTo>
                  <a:pt x="1293569" y="15486"/>
                  <a:pt x="1361850" y="13824"/>
                  <a:pt x="1554480" y="0"/>
                </a:cubicBezTo>
                <a:cubicBezTo>
                  <a:pt x="1553504" y="4786"/>
                  <a:pt x="1554832" y="10912"/>
                  <a:pt x="1554480" y="13716"/>
                </a:cubicBezTo>
                <a:cubicBezTo>
                  <a:pt x="1366718" y="4861"/>
                  <a:pt x="1218290" y="26644"/>
                  <a:pt x="1067410" y="13716"/>
                </a:cubicBezTo>
                <a:cubicBezTo>
                  <a:pt x="900327" y="-8822"/>
                  <a:pt x="792178" y="6310"/>
                  <a:pt x="549250" y="13716"/>
                </a:cubicBezTo>
                <a:cubicBezTo>
                  <a:pt x="295300" y="2843"/>
                  <a:pt x="142619" y="40779"/>
                  <a:pt x="0" y="13716"/>
                </a:cubicBezTo>
                <a:cubicBezTo>
                  <a:pt x="813" y="8812"/>
                  <a:pt x="948" y="672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custGeom>
                    <a:avLst/>
                    <a:gdLst>
                      <a:gd name="connsiteX0" fmla="*/ 0 w 1554480"/>
                      <a:gd name="connsiteY0" fmla="*/ 0 h 13716"/>
                      <a:gd name="connsiteX1" fmla="*/ 549250 w 1554480"/>
                      <a:gd name="connsiteY1" fmla="*/ 0 h 13716"/>
                      <a:gd name="connsiteX2" fmla="*/ 1082954 w 1554480"/>
                      <a:gd name="connsiteY2" fmla="*/ 0 h 13716"/>
                      <a:gd name="connsiteX3" fmla="*/ 1554480 w 1554480"/>
                      <a:gd name="connsiteY3" fmla="*/ 0 h 13716"/>
                      <a:gd name="connsiteX4" fmla="*/ 1554480 w 1554480"/>
                      <a:gd name="connsiteY4" fmla="*/ 13716 h 13716"/>
                      <a:gd name="connsiteX5" fmla="*/ 1067410 w 1554480"/>
                      <a:gd name="connsiteY5" fmla="*/ 13716 h 13716"/>
                      <a:gd name="connsiteX6" fmla="*/ 549250 w 1554480"/>
                      <a:gd name="connsiteY6" fmla="*/ 13716 h 13716"/>
                      <a:gd name="connsiteX7" fmla="*/ 0 w 1554480"/>
                      <a:gd name="connsiteY7" fmla="*/ 13716 h 13716"/>
                      <a:gd name="connsiteX8" fmla="*/ 0 w 1554480"/>
                      <a:gd name="connsiteY8" fmla="*/ 0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4480" h="13716" fill="none" extrusionOk="0">
                        <a:moveTo>
                          <a:pt x="0" y="0"/>
                        </a:moveTo>
                        <a:cubicBezTo>
                          <a:pt x="114141" y="-19864"/>
                          <a:pt x="345055" y="-1657"/>
                          <a:pt x="549250" y="0"/>
                        </a:cubicBezTo>
                        <a:cubicBezTo>
                          <a:pt x="753445" y="1657"/>
                          <a:pt x="862292" y="-5674"/>
                          <a:pt x="1082954" y="0"/>
                        </a:cubicBezTo>
                        <a:cubicBezTo>
                          <a:pt x="1303616" y="5674"/>
                          <a:pt x="1363530" y="4537"/>
                          <a:pt x="1554480" y="0"/>
                        </a:cubicBezTo>
                        <a:cubicBezTo>
                          <a:pt x="1553820" y="4959"/>
                          <a:pt x="1554594" y="10798"/>
                          <a:pt x="1554480" y="13716"/>
                        </a:cubicBezTo>
                        <a:cubicBezTo>
                          <a:pt x="1338847" y="1555"/>
                          <a:pt x="1215066" y="33279"/>
                          <a:pt x="1067410" y="13716"/>
                        </a:cubicBezTo>
                        <a:cubicBezTo>
                          <a:pt x="919754" y="-5847"/>
                          <a:pt x="800465" y="-1492"/>
                          <a:pt x="549250" y="13716"/>
                        </a:cubicBezTo>
                        <a:cubicBezTo>
                          <a:pt x="298035" y="28924"/>
                          <a:pt x="158868" y="18197"/>
                          <a:pt x="0" y="13716"/>
                        </a:cubicBezTo>
                        <a:cubicBezTo>
                          <a:pt x="488" y="8630"/>
                          <a:pt x="480" y="6612"/>
                          <a:pt x="0" y="0"/>
                        </a:cubicBezTo>
                        <a:close/>
                      </a:path>
                      <a:path w="1554480" h="13716" stroke="0" extrusionOk="0">
                        <a:moveTo>
                          <a:pt x="0" y="0"/>
                        </a:moveTo>
                        <a:cubicBezTo>
                          <a:pt x="249941" y="-58"/>
                          <a:pt x="367334" y="23448"/>
                          <a:pt x="502615" y="0"/>
                        </a:cubicBezTo>
                        <a:cubicBezTo>
                          <a:pt x="637897" y="-23448"/>
                          <a:pt x="813653" y="-20418"/>
                          <a:pt x="974141" y="0"/>
                        </a:cubicBezTo>
                        <a:cubicBezTo>
                          <a:pt x="1134629" y="20418"/>
                          <a:pt x="1268772" y="6288"/>
                          <a:pt x="1554480" y="0"/>
                        </a:cubicBezTo>
                        <a:cubicBezTo>
                          <a:pt x="1554232" y="4157"/>
                          <a:pt x="1554673" y="7559"/>
                          <a:pt x="1554480" y="13716"/>
                        </a:cubicBezTo>
                        <a:cubicBezTo>
                          <a:pt x="1336087" y="7600"/>
                          <a:pt x="1310024" y="15187"/>
                          <a:pt x="1067410" y="13716"/>
                        </a:cubicBezTo>
                        <a:cubicBezTo>
                          <a:pt x="824796" y="12246"/>
                          <a:pt x="787902" y="30075"/>
                          <a:pt x="518160" y="13716"/>
                        </a:cubicBezTo>
                        <a:cubicBezTo>
                          <a:pt x="248418" y="-2643"/>
                          <a:pt x="133160" y="4633"/>
                          <a:pt x="0" y="13716"/>
                        </a:cubicBezTo>
                        <a:cubicBezTo>
                          <a:pt x="43" y="9160"/>
                          <a:pt x="-111" y="4811"/>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1"/>
          </p:nvPr>
        </p:nvSpPr>
        <p:spPr>
          <a:xfrm>
            <a:off x="3360419" y="133850"/>
            <a:ext cx="5305807" cy="3340019"/>
          </a:xfrm>
        </p:spPr>
        <p:txBody>
          <a:bodyPr vert="horz" lIns="91440" tIns="45720" rIns="91440" bIns="45720" rtlCol="0" anchor="ctr">
            <a:normAutofit lnSpcReduction="10000"/>
          </a:bodyPr>
          <a:lstStyle/>
          <a:p>
            <a:pPr lvl="1" indent="-228600">
              <a:lnSpc>
                <a:spcPct val="110000"/>
              </a:lnSpc>
              <a:spcBef>
                <a:spcPts val="0"/>
              </a:spcBef>
              <a:buFont typeface="Arial" panose="020B0604020202020204" pitchFamily="34" charset="0"/>
              <a:buChar char="•"/>
            </a:pPr>
            <a:r>
              <a:rPr lang="fr-FR" sz="1600" dirty="0">
                <a:latin typeface="Arial" panose="020B0604020202020204" pitchFamily="34" charset="0"/>
                <a:ea typeface="+mn-ea"/>
                <a:cs typeface="Arial" panose="020B0604020202020204" pitchFamily="34" charset="0"/>
              </a:rPr>
              <a:t>L’AVC est une urgence médicale</a:t>
            </a:r>
          </a:p>
          <a:p>
            <a:pPr marL="114300" lvl="1">
              <a:lnSpc>
                <a:spcPct val="110000"/>
              </a:lnSpc>
              <a:spcBef>
                <a:spcPts val="0"/>
              </a:spcBef>
            </a:pPr>
            <a:endParaRPr lang="fr-FR" sz="1600" dirty="0">
              <a:latin typeface="Arial" panose="020B0604020202020204" pitchFamily="34" charset="0"/>
              <a:ea typeface="+mn-ea"/>
              <a:cs typeface="Arial" panose="020B0604020202020204" pitchFamily="34" charset="0"/>
            </a:endParaRPr>
          </a:p>
          <a:p>
            <a:pPr lvl="1" indent="-228600">
              <a:lnSpc>
                <a:spcPct val="110000"/>
              </a:lnSpc>
              <a:spcBef>
                <a:spcPts val="0"/>
              </a:spcBef>
              <a:buFont typeface="Arial" panose="020B0604020202020204" pitchFamily="34" charset="0"/>
              <a:buChar char="•"/>
            </a:pPr>
            <a:r>
              <a:rPr lang="fr-FR" sz="1600" dirty="0">
                <a:latin typeface="Arial" panose="020B0604020202020204" pitchFamily="34" charset="0"/>
                <a:ea typeface="+mn-ea"/>
                <a:cs typeface="Arial" panose="020B0604020202020204" pitchFamily="34" charset="0"/>
              </a:rPr>
              <a:t>N’importe qui peut subir un AVC, quel que soit son âge.</a:t>
            </a:r>
          </a:p>
          <a:p>
            <a:pPr lvl="1" indent="-228600">
              <a:lnSpc>
                <a:spcPct val="110000"/>
              </a:lnSpc>
              <a:spcBef>
                <a:spcPts val="0"/>
              </a:spcBef>
              <a:buFont typeface="Arial" panose="020B0604020202020204" pitchFamily="34" charset="0"/>
              <a:buChar char="•"/>
            </a:pPr>
            <a:endParaRPr lang="fr-FR" sz="1600" dirty="0">
              <a:latin typeface="Arial" panose="020B0604020202020204" pitchFamily="34" charset="0"/>
              <a:ea typeface="+mn-ea"/>
              <a:cs typeface="Arial" panose="020B0604020202020204" pitchFamily="34" charset="0"/>
            </a:endParaRPr>
          </a:p>
          <a:p>
            <a:pPr lvl="1" indent="-228600">
              <a:lnSpc>
                <a:spcPct val="110000"/>
              </a:lnSpc>
              <a:spcBef>
                <a:spcPts val="0"/>
              </a:spcBef>
              <a:buFont typeface="Arial" panose="020B0604020202020204" pitchFamily="34" charset="0"/>
              <a:buChar char="•"/>
            </a:pPr>
            <a:r>
              <a:rPr lang="fr-FR" sz="1600" dirty="0">
                <a:latin typeface="Arial" panose="020B0604020202020204" pitchFamily="34" charset="0"/>
                <a:ea typeface="+mn-ea"/>
                <a:cs typeface="Arial" panose="020B0604020202020204" pitchFamily="34" charset="0"/>
              </a:rPr>
              <a:t>Les neurones dans votre cerveau ont besoin d’un apport sanguin continu pour survivre.</a:t>
            </a:r>
          </a:p>
          <a:p>
            <a:pPr lvl="1" indent="-228600">
              <a:lnSpc>
                <a:spcPct val="110000"/>
              </a:lnSpc>
              <a:spcBef>
                <a:spcPts val="0"/>
              </a:spcBef>
              <a:buFont typeface="Arial" panose="020B0604020202020204" pitchFamily="34" charset="0"/>
              <a:buChar char="•"/>
            </a:pPr>
            <a:endParaRPr lang="fr-FR" sz="1600" dirty="0">
              <a:latin typeface="Arial" panose="020B0604020202020204" pitchFamily="34" charset="0"/>
              <a:ea typeface="+mn-ea"/>
              <a:cs typeface="Arial" panose="020B0604020202020204" pitchFamily="34" charset="0"/>
            </a:endParaRPr>
          </a:p>
          <a:p>
            <a:pPr lvl="1" indent="-228600">
              <a:lnSpc>
                <a:spcPct val="110000"/>
              </a:lnSpc>
              <a:spcBef>
                <a:spcPts val="0"/>
              </a:spcBef>
              <a:buFont typeface="Arial" panose="020B0604020202020204" pitchFamily="34" charset="0"/>
              <a:buChar char="•"/>
            </a:pPr>
            <a:r>
              <a:rPr lang="fr-FR" sz="1600" dirty="0">
                <a:latin typeface="Arial" panose="020B0604020202020204" pitchFamily="34" charset="0"/>
                <a:ea typeface="+mn-ea"/>
                <a:cs typeface="Arial" panose="020B0604020202020204" pitchFamily="34" charset="0"/>
              </a:rPr>
              <a:t>Un AVC survient lorsque le sang cesse de circuler vers le cerveau.</a:t>
            </a:r>
          </a:p>
          <a:p>
            <a:pPr lvl="1" indent="-228600">
              <a:lnSpc>
                <a:spcPct val="110000"/>
              </a:lnSpc>
              <a:spcBef>
                <a:spcPts val="0"/>
              </a:spcBef>
              <a:buFont typeface="Arial" panose="020B0604020202020204" pitchFamily="34" charset="0"/>
              <a:buChar char="•"/>
            </a:pPr>
            <a:endParaRPr lang="fr-FR" sz="1600" dirty="0">
              <a:latin typeface="Arial" panose="020B0604020202020204" pitchFamily="34" charset="0"/>
              <a:ea typeface="+mn-ea"/>
              <a:cs typeface="Arial" panose="020B0604020202020204" pitchFamily="34" charset="0"/>
            </a:endParaRPr>
          </a:p>
          <a:p>
            <a:pPr lvl="1" indent="-228600">
              <a:lnSpc>
                <a:spcPct val="110000"/>
              </a:lnSpc>
              <a:spcBef>
                <a:spcPts val="0"/>
              </a:spcBef>
              <a:buFont typeface="Arial" panose="020B0604020202020204" pitchFamily="34" charset="0"/>
              <a:buChar char="•"/>
            </a:pPr>
            <a:r>
              <a:rPr lang="fr-FR" sz="1600" dirty="0">
                <a:latin typeface="Arial" panose="020B0604020202020204" pitchFamily="34" charset="0"/>
                <a:ea typeface="+mn-ea"/>
                <a:cs typeface="Arial" panose="020B0604020202020204" pitchFamily="34" charset="0"/>
              </a:rPr>
              <a:t>Lorsque des neurones meurent, la partie du cerveau concernée ne peut plus fonctionner comme avant.</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l="4999" r="4999"/>
          <a:stretch/>
        </p:blipFill>
        <p:spPr bwMode="auto">
          <a:xfrm>
            <a:off x="614810" y="3607718"/>
            <a:ext cx="7914380" cy="264986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27173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D7B6173-1D58-48E2-83CF-37350F315F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E149CDF-5DAC-4860-A285-9492CF2090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B0DAC8FB-A162-44E3-A606-C855A03A5B0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9141714" cy="6862380"/>
          </a:xfrm>
          <a:prstGeom prst="rect">
            <a:avLst/>
          </a:prstGeom>
        </p:spPr>
      </p:pic>
      <p:sp>
        <p:nvSpPr>
          <p:cNvPr id="16" name="Rectangle 15">
            <a:extLst>
              <a:ext uri="{FF2B5EF4-FFF2-40B4-BE49-F238E27FC236}">
                <a16:creationId xmlns:a16="http://schemas.microsoft.com/office/drawing/2014/main" id="{21BDEC81-16A7-4451-B893-C15000083B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6A515A1-4D80-430E-BE0A-71A290516A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3906" y="729175"/>
            <a:ext cx="8324514" cy="5399650"/>
          </a:xfrm>
          <a:prstGeom prst="rect">
            <a:avLst/>
          </a:prstGeom>
          <a:solidFill>
            <a:schemeClr val="bg1"/>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3" name="Title 2">
            <a:extLst>
              <a:ext uri="{FF2B5EF4-FFF2-40B4-BE49-F238E27FC236}">
                <a16:creationId xmlns:a16="http://schemas.microsoft.com/office/drawing/2014/main" id="{E84D12F6-EE69-4EF6-AD27-4327E7EAF893}"/>
              </a:ext>
            </a:extLst>
          </p:cNvPr>
          <p:cNvSpPr>
            <a:spLocks noGrp="1"/>
          </p:cNvSpPr>
          <p:nvPr>
            <p:ph type="title"/>
          </p:nvPr>
        </p:nvSpPr>
        <p:spPr>
          <a:xfrm>
            <a:off x="893974" y="905011"/>
            <a:ext cx="2722166" cy="1889135"/>
          </a:xfrm>
        </p:spPr>
        <p:txBody>
          <a:bodyPr vert="horz" lIns="91440" tIns="45720" rIns="91440" bIns="45720" rtlCol="0" anchor="b">
            <a:normAutofit/>
          </a:bodyPr>
          <a:lstStyle/>
          <a:p>
            <a:r>
              <a:rPr lang="en-US" sz="4200" spc="-75" dirty="0">
                <a:solidFill>
                  <a:srgbClr val="C00000"/>
                </a:solidFill>
                <a:latin typeface="Arial" panose="020B0604020202020204" pitchFamily="34" charset="0"/>
                <a:ea typeface="+mn-ea"/>
                <a:cs typeface="Arial" panose="020B0604020202020204" pitchFamily="34" charset="0"/>
              </a:rPr>
              <a:t>Signes d’un AVC</a:t>
            </a:r>
          </a:p>
        </p:txBody>
      </p:sp>
      <p:sp>
        <p:nvSpPr>
          <p:cNvPr id="4" name="Text Placeholder 3">
            <a:extLst>
              <a:ext uri="{FF2B5EF4-FFF2-40B4-BE49-F238E27FC236}">
                <a16:creationId xmlns:a16="http://schemas.microsoft.com/office/drawing/2014/main" id="{E0702A77-3EC0-4724-A70E-EA99FFAF98B4}"/>
              </a:ext>
            </a:extLst>
          </p:cNvPr>
          <p:cNvSpPr>
            <a:spLocks noGrp="1"/>
          </p:cNvSpPr>
          <p:nvPr>
            <p:ph type="body" sz="half" idx="2"/>
          </p:nvPr>
        </p:nvSpPr>
        <p:spPr>
          <a:xfrm>
            <a:off x="893974" y="2965592"/>
            <a:ext cx="2722166" cy="2987397"/>
          </a:xfrm>
        </p:spPr>
        <p:txBody>
          <a:bodyPr vert="horz" lIns="91440" tIns="45720" rIns="91440" bIns="45720" rtlCol="0">
            <a:normAutofit/>
          </a:bodyPr>
          <a:lstStyle/>
          <a:p>
            <a:pPr marL="285750" indent="-285750">
              <a:buFont typeface="Arial" panose="020B0604020202020204" pitchFamily="34" charset="0"/>
              <a:buChar char="•"/>
            </a:pPr>
            <a:r>
              <a:rPr lang="fr-FR" sz="1600" dirty="0">
                <a:latin typeface="Arial" panose="020B0604020202020204" pitchFamily="34" charset="0"/>
                <a:ea typeface="+mn-ea"/>
                <a:cs typeface="Arial" panose="020B0604020202020204" pitchFamily="34" charset="0"/>
              </a:rPr>
              <a:t>Si vous éprouvez l’un de ces symptômes, composez le 9-1-1.</a:t>
            </a:r>
          </a:p>
          <a:p>
            <a:pPr marL="285750" indent="-285750">
              <a:buFont typeface="Arial" panose="020B0604020202020204" pitchFamily="34" charset="0"/>
              <a:buChar char="•"/>
            </a:pPr>
            <a:r>
              <a:rPr lang="fr-FR" sz="1600" b="1" dirty="0">
                <a:latin typeface="Arial" panose="020B0604020202020204" pitchFamily="34" charset="0"/>
                <a:ea typeface="+mn-ea"/>
                <a:cs typeface="Arial" panose="020B0604020202020204" pitchFamily="34" charset="0"/>
              </a:rPr>
              <a:t>Ne prenez PAS </a:t>
            </a:r>
            <a:r>
              <a:rPr lang="fr-FR" sz="1600" dirty="0">
                <a:latin typeface="Arial" panose="020B0604020202020204" pitchFamily="34" charset="0"/>
                <a:ea typeface="+mn-ea"/>
                <a:cs typeface="Arial" panose="020B0604020202020204" pitchFamily="34" charset="0"/>
              </a:rPr>
              <a:t>votre voiture pour vous rendre à l’hôpital.</a:t>
            </a:r>
          </a:p>
          <a:p>
            <a:pPr marL="285750" indent="-285750">
              <a:buFont typeface="Arial" panose="020B0604020202020204" pitchFamily="34" charset="0"/>
              <a:buChar char="•"/>
            </a:pPr>
            <a:r>
              <a:rPr lang="fr-FR" sz="1600" dirty="0">
                <a:latin typeface="Arial" panose="020B0604020202020204" pitchFamily="34" charset="0"/>
                <a:ea typeface="+mn-ea"/>
                <a:cs typeface="Arial" panose="020B0604020202020204" pitchFamily="34" charset="0"/>
              </a:rPr>
              <a:t>Une ambulance vous conduira à l’hôpital le plus approprié en matière de soins de l’AVC.</a:t>
            </a:r>
          </a:p>
          <a:p>
            <a:pPr indent="-228600">
              <a:buFont typeface="Arial" panose="020B0604020202020204" pitchFamily="34" charset="0"/>
              <a:buChar char="•"/>
            </a:pPr>
            <a:endParaRPr lang="en-US" sz="1600" dirty="0">
              <a:latin typeface="+mn-lt"/>
              <a:ea typeface="+mn-ea"/>
              <a:cs typeface="+mn-cs"/>
            </a:endParaRPr>
          </a:p>
        </p:txBody>
      </p:sp>
      <p:pic>
        <p:nvPicPr>
          <p:cNvPr id="5" name="Content Placeholder 4">
            <a:extLst>
              <a:ext uri="{FF2B5EF4-FFF2-40B4-BE49-F238E27FC236}">
                <a16:creationId xmlns:a16="http://schemas.microsoft.com/office/drawing/2014/main" id="{93D05386-B823-452B-A549-0A4B16EC7B57}"/>
              </a:ext>
            </a:extLst>
          </p:cNvPr>
          <p:cNvPicPr>
            <a:picLocks noGrp="1" noChangeAspect="1"/>
          </p:cNvPicPr>
          <p:nvPr>
            <p:ph idx="1"/>
          </p:nvPr>
        </p:nvPicPr>
        <p:blipFill>
          <a:blip r:embed="rId4">
            <a:extLst>
              <a:ext uri="{28A0092B-C50C-407E-A947-70E740481C1C}">
                <a14:useLocalDpi xmlns:a14="http://schemas.microsoft.com/office/drawing/2010/main" val="0"/>
              </a:ext>
            </a:extLst>
          </a:blip>
          <a:srcRect l="2079" r="2079"/>
          <a:stretch/>
        </p:blipFill>
        <p:spPr>
          <a:xfrm>
            <a:off x="4019363" y="895610"/>
            <a:ext cx="4580374" cy="5058020"/>
          </a:xfrm>
          <a:prstGeom prst="rect">
            <a:avLst/>
          </a:prstGeom>
        </p:spPr>
      </p:pic>
    </p:spTree>
    <p:extLst>
      <p:ext uri="{BB962C8B-B14F-4D97-AF65-F5344CB8AC3E}">
        <p14:creationId xmlns:p14="http://schemas.microsoft.com/office/powerpoint/2010/main" val="3488384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F8EA8ED-304E-264B-B6B6-734CACE425D3}"/>
              </a:ext>
            </a:extLst>
          </p:cNvPr>
          <p:cNvSpPr txBox="1"/>
          <p:nvPr/>
        </p:nvSpPr>
        <p:spPr>
          <a:xfrm>
            <a:off x="335695" y="5359975"/>
            <a:ext cx="8199120" cy="1169551"/>
          </a:xfrm>
          <a:prstGeom prst="rect">
            <a:avLst/>
          </a:prstGeom>
          <a:noFill/>
        </p:spPr>
        <p:txBody>
          <a:bodyPr wrap="square" rtlCol="0">
            <a:spAutoFit/>
          </a:bodyPr>
          <a:lstStyle/>
          <a:p>
            <a:r>
              <a:rPr lang="fr-FR" sz="3500" b="1" dirty="0">
                <a:solidFill>
                  <a:schemeClr val="bg1"/>
                </a:solidFill>
                <a:latin typeface="Arial" panose="020B0604020202020204" pitchFamily="34" charset="0"/>
                <a:cs typeface="Arial" panose="020B0604020202020204" pitchFamily="34" charset="0"/>
              </a:rPr>
              <a:t>Vidéo « Apprenez la RCR en moins de 90 secondes »</a:t>
            </a:r>
            <a:endParaRPr lang="en-CA" sz="3500" b="1" dirty="0">
              <a:solidFill>
                <a:schemeClr val="bg1"/>
              </a:solidFill>
              <a:latin typeface="Arial" panose="020B0604020202020204" pitchFamily="34" charset="0"/>
              <a:cs typeface="Arial" panose="020B0604020202020204" pitchFamily="34" charset="0"/>
            </a:endParaRPr>
          </a:p>
        </p:txBody>
      </p:sp>
      <p:pic>
        <p:nvPicPr>
          <p:cNvPr id="2" name="Online Media 1" title="Apprenez la RCR en moins de 90 secondes">
            <a:hlinkClick r:id="" action="ppaction://media"/>
            <a:extLst>
              <a:ext uri="{FF2B5EF4-FFF2-40B4-BE49-F238E27FC236}">
                <a16:creationId xmlns:a16="http://schemas.microsoft.com/office/drawing/2014/main" id="{2976C421-4BF2-5F0E-BB87-59A826F5409C}"/>
              </a:ext>
            </a:extLst>
          </p:cNvPr>
          <p:cNvPicPr>
            <a:picLocks noRot="1" noChangeAspect="1"/>
          </p:cNvPicPr>
          <p:nvPr>
            <a:videoFile r:link="rId1"/>
          </p:nvPr>
        </p:nvPicPr>
        <p:blipFill>
          <a:blip r:embed="rId4"/>
          <a:stretch>
            <a:fillRect/>
          </a:stretch>
        </p:blipFill>
        <p:spPr>
          <a:xfrm>
            <a:off x="442016" y="553582"/>
            <a:ext cx="8259968" cy="4663440"/>
          </a:xfrm>
          <a:prstGeom prst="rect">
            <a:avLst/>
          </a:prstGeom>
        </p:spPr>
      </p:pic>
    </p:spTree>
    <p:extLst>
      <p:ext uri="{BB962C8B-B14F-4D97-AF65-F5344CB8AC3E}">
        <p14:creationId xmlns:p14="http://schemas.microsoft.com/office/powerpoint/2010/main" val="357188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9143999"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6642" y="0"/>
            <a:ext cx="3047358"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783777" y="-3783778"/>
            <a:ext cx="1576446" cy="9144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4063" y="349112"/>
            <a:ext cx="7533018" cy="877729"/>
          </a:xfrm>
        </p:spPr>
        <p:txBody>
          <a:bodyPr vert="horz" lIns="91440" tIns="45720" rIns="91440" bIns="45720" rtlCol="0" anchor="ctr">
            <a:normAutofit/>
          </a:bodyPr>
          <a:lstStyle/>
          <a:p>
            <a:r>
              <a:rPr lang="en-US" sz="3500" kern="1200" dirty="0">
                <a:solidFill>
                  <a:srgbClr val="FFFFFF"/>
                </a:solidFill>
                <a:latin typeface="Arial" panose="020B0604020202020204" pitchFamily="34" charset="0"/>
                <a:ea typeface="+mj-ea"/>
                <a:cs typeface="Arial" panose="020B0604020202020204" pitchFamily="34" charset="0"/>
              </a:rPr>
              <a:t>La </a:t>
            </a:r>
            <a:r>
              <a:rPr lang="en-US" sz="3500" kern="1200" dirty="0" err="1">
                <a:solidFill>
                  <a:srgbClr val="FFFFFF"/>
                </a:solidFill>
                <a:latin typeface="Arial" panose="020B0604020202020204" pitchFamily="34" charset="0"/>
                <a:ea typeface="+mj-ea"/>
                <a:cs typeface="Arial" panose="020B0604020202020204" pitchFamily="34" charset="0"/>
              </a:rPr>
              <a:t>prévention</a:t>
            </a:r>
            <a:r>
              <a:rPr lang="en-US" sz="3500" kern="1200" dirty="0">
                <a:solidFill>
                  <a:srgbClr val="FFFFFF"/>
                </a:solidFill>
                <a:latin typeface="Arial" panose="020B0604020202020204" pitchFamily="34" charset="0"/>
                <a:ea typeface="+mj-ea"/>
                <a:cs typeface="Arial" panose="020B0604020202020204" pitchFamily="34" charset="0"/>
              </a:rPr>
              <a:t> </a:t>
            </a:r>
            <a:r>
              <a:rPr lang="en-US" sz="3500" kern="1200" dirty="0" err="1">
                <a:solidFill>
                  <a:srgbClr val="FFFFFF"/>
                </a:solidFill>
                <a:latin typeface="Arial" panose="020B0604020202020204" pitchFamily="34" charset="0"/>
                <a:ea typeface="+mj-ea"/>
                <a:cs typeface="Arial" panose="020B0604020202020204" pitchFamily="34" charset="0"/>
              </a:rPr>
              <a:t>est</a:t>
            </a:r>
            <a:r>
              <a:rPr lang="en-US" sz="3500" kern="1200" dirty="0">
                <a:solidFill>
                  <a:srgbClr val="FFFFFF"/>
                </a:solidFill>
                <a:latin typeface="Arial" panose="020B0604020202020204" pitchFamily="34" charset="0"/>
                <a:ea typeface="+mj-ea"/>
                <a:cs typeface="Arial" panose="020B0604020202020204" pitchFamily="34" charset="0"/>
              </a:rPr>
              <a:t> </a:t>
            </a:r>
            <a:r>
              <a:rPr lang="en-US" sz="3500" kern="1200" dirty="0" err="1">
                <a:solidFill>
                  <a:srgbClr val="FFFFFF"/>
                </a:solidFill>
                <a:latin typeface="Arial" panose="020B0604020202020204" pitchFamily="34" charset="0"/>
                <a:ea typeface="+mj-ea"/>
                <a:cs typeface="Arial" panose="020B0604020202020204" pitchFamily="34" charset="0"/>
              </a:rPr>
              <a:t>primordiale</a:t>
            </a:r>
            <a:endParaRPr lang="en-US" sz="3500" kern="1200" dirty="0">
              <a:solidFill>
                <a:srgbClr val="FFFFFF"/>
              </a:solidFill>
              <a:latin typeface="Arial" panose="020B0604020202020204" pitchFamily="34" charset="0"/>
              <a:ea typeface="+mj-ea"/>
              <a:cs typeface="Arial" panose="020B0604020202020204" pitchFamily="34" charset="0"/>
            </a:endParaRPr>
          </a:p>
        </p:txBody>
      </p:sp>
      <p:sp>
        <p:nvSpPr>
          <p:cNvPr id="4" name="Text Placeholder 3"/>
          <p:cNvSpPr>
            <a:spLocks/>
          </p:cNvSpPr>
          <p:nvPr/>
        </p:nvSpPr>
        <p:spPr>
          <a:xfrm>
            <a:off x="834063" y="2206437"/>
            <a:ext cx="4509301" cy="3132780"/>
          </a:xfrm>
          <a:prstGeom prst="rect">
            <a:avLst/>
          </a:prstGeom>
        </p:spPr>
        <p:txBody>
          <a:bodyPr>
            <a:normAutofit fontScale="92500" lnSpcReduction="10000"/>
          </a:bodyPr>
          <a:lstStyle/>
          <a:p>
            <a:pPr defTabSz="832104"/>
            <a:r>
              <a:rPr lang="fr-FR" sz="1600" b="1" kern="1200" dirty="0">
                <a:latin typeface="Arial" panose="020B0604020202020204" pitchFamily="34" charset="0"/>
                <a:cs typeface="Arial" panose="020B0604020202020204" pitchFamily="34" charset="0"/>
              </a:rPr>
              <a:t>La prévention commence par la connaissance de vos facteurs de risque</a:t>
            </a:r>
          </a:p>
          <a:p>
            <a:pPr defTabSz="832104"/>
            <a:endParaRPr lang="en-US" sz="1600" kern="1200" dirty="0">
              <a:latin typeface="Arial" panose="020B0604020202020204" pitchFamily="34" charset="0"/>
              <a:cs typeface="Arial" panose="020B0604020202020204" pitchFamily="34" charset="0"/>
            </a:endParaRPr>
          </a:p>
          <a:p>
            <a:pPr marL="285750" indent="-285750" defTabSz="832104">
              <a:buFont typeface="Arial" panose="020B0604020202020204" pitchFamily="34" charset="0"/>
              <a:buChar char="•"/>
            </a:pPr>
            <a:r>
              <a:rPr lang="fr-FR" sz="1600" kern="1200" dirty="0">
                <a:latin typeface="Arial" panose="020B0604020202020204" pitchFamily="34" charset="0"/>
                <a:cs typeface="Arial" panose="020B0604020202020204" pitchFamily="34" charset="0"/>
              </a:rPr>
              <a:t>Près de 80 % des maladies du cœur et des AVC précoces peuvent être évités grâce à de saines habitudes de vie.</a:t>
            </a:r>
          </a:p>
          <a:p>
            <a:pPr marL="285750" indent="-285750" defTabSz="832104">
              <a:buFont typeface="Arial" panose="020B0604020202020204" pitchFamily="34" charset="0"/>
              <a:buChar char="•"/>
            </a:pPr>
            <a:endParaRPr lang="fr-FR" sz="1600" kern="1200" dirty="0">
              <a:latin typeface="Arial" panose="020B0604020202020204" pitchFamily="34" charset="0"/>
              <a:cs typeface="Arial" panose="020B0604020202020204" pitchFamily="34" charset="0"/>
            </a:endParaRPr>
          </a:p>
          <a:p>
            <a:pPr marL="285750" indent="-285750" defTabSz="832104">
              <a:buFont typeface="Arial" panose="020B0604020202020204" pitchFamily="34" charset="0"/>
              <a:buChar char="•"/>
            </a:pPr>
            <a:r>
              <a:rPr lang="fr-FR" sz="1600" kern="1200" dirty="0">
                <a:latin typeface="Arial" panose="020B0604020202020204" pitchFamily="34" charset="0"/>
                <a:cs typeface="Arial" panose="020B0604020202020204" pitchFamily="34" charset="0"/>
              </a:rPr>
              <a:t>Manger sainement, faire de l’activité physique et ne pas fumer sont des habitudes qui ont une grande incidence sur votre santé.</a:t>
            </a:r>
          </a:p>
          <a:p>
            <a:pPr marL="285750" indent="-285750" defTabSz="832104">
              <a:buFont typeface="Arial" panose="020B0604020202020204" pitchFamily="34" charset="0"/>
              <a:buChar char="•"/>
            </a:pPr>
            <a:endParaRPr lang="fr-FR" sz="1600" kern="1200" dirty="0">
              <a:latin typeface="Arial" panose="020B0604020202020204" pitchFamily="34" charset="0"/>
              <a:cs typeface="Arial" panose="020B0604020202020204" pitchFamily="34" charset="0"/>
            </a:endParaRPr>
          </a:p>
          <a:p>
            <a:pPr marL="285750" indent="-285750" defTabSz="832104">
              <a:buFont typeface="Arial" panose="020B0604020202020204" pitchFamily="34" charset="0"/>
              <a:buChar char="•"/>
            </a:pPr>
            <a:r>
              <a:rPr lang="fr-FR" sz="1600" kern="1200" dirty="0">
                <a:latin typeface="Arial" panose="020B0604020202020204" pitchFamily="34" charset="0"/>
                <a:cs typeface="Arial" panose="020B0604020202020204" pitchFamily="34" charset="0"/>
              </a:rPr>
              <a:t>Au pays, environ 9 personnes sur 10 ont au moins un facteur de risque de maladies du cœur ou d’AVC.</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p:blipFill>
        <p:spPr>
          <a:xfrm>
            <a:off x="5597044" y="2206436"/>
            <a:ext cx="2829616" cy="3397341"/>
          </a:xfrm>
          <a:prstGeom prst="rect">
            <a:avLst/>
          </a:prstGeom>
        </p:spPr>
      </p:pic>
      <p:sp>
        <p:nvSpPr>
          <p:cNvPr id="10" name="Rectangle 9"/>
          <p:cNvSpPr/>
          <p:nvPr/>
        </p:nvSpPr>
        <p:spPr>
          <a:xfrm>
            <a:off x="834063" y="5339708"/>
            <a:ext cx="4256791" cy="292388"/>
          </a:xfrm>
          <a:prstGeom prst="rect">
            <a:avLst/>
          </a:prstGeom>
        </p:spPr>
        <p:txBody>
          <a:bodyPr wrap="square">
            <a:spAutoFit/>
          </a:bodyPr>
          <a:lstStyle/>
          <a:p>
            <a:pPr algn="ctr" defTabSz="832104">
              <a:spcAft>
                <a:spcPts val="600"/>
              </a:spcAft>
            </a:pPr>
            <a:r>
              <a:rPr lang="en-US" sz="1300" b="1" kern="1200" dirty="0">
                <a:solidFill>
                  <a:srgbClr val="B30000"/>
                </a:solidFill>
                <a:latin typeface="+mn-lt"/>
                <a:ea typeface="+mn-ea"/>
                <a:cs typeface="+mn-cs"/>
                <a:hlinkClick r:id="rId4"/>
              </a:rPr>
              <a:t>coeuretavc.ca/maladies-du-</a:t>
            </a:r>
            <a:r>
              <a:rPr lang="en-US" sz="1300" b="1" kern="1200" dirty="0" err="1">
                <a:solidFill>
                  <a:srgbClr val="B30000"/>
                </a:solidFill>
                <a:latin typeface="+mn-lt"/>
                <a:ea typeface="+mn-ea"/>
                <a:cs typeface="+mn-cs"/>
                <a:hlinkClick r:id="rId4"/>
              </a:rPr>
              <a:t>coeur</a:t>
            </a:r>
            <a:r>
              <a:rPr lang="en-US" sz="1300" b="1" kern="1200" dirty="0">
                <a:solidFill>
                  <a:srgbClr val="B30000"/>
                </a:solidFill>
                <a:latin typeface="+mn-lt"/>
                <a:ea typeface="+mn-ea"/>
                <a:cs typeface="+mn-cs"/>
                <a:hlinkClick r:id="rId4"/>
              </a:rPr>
              <a:t>/</a:t>
            </a:r>
            <a:r>
              <a:rPr lang="en-US" sz="1300" b="1" kern="1200" dirty="0" err="1">
                <a:solidFill>
                  <a:srgbClr val="B30000"/>
                </a:solidFill>
                <a:latin typeface="+mn-lt"/>
                <a:ea typeface="+mn-ea"/>
                <a:cs typeface="+mn-cs"/>
                <a:hlinkClick r:id="rId4"/>
              </a:rPr>
              <a:t>risque</a:t>
            </a:r>
            <a:r>
              <a:rPr lang="en-US" sz="1300" b="1" kern="1200" dirty="0">
                <a:solidFill>
                  <a:srgbClr val="B30000"/>
                </a:solidFill>
                <a:latin typeface="+mn-lt"/>
                <a:ea typeface="+mn-ea"/>
                <a:cs typeface="+mn-cs"/>
                <a:hlinkClick r:id="rId4"/>
              </a:rPr>
              <a:t>-et-prevention</a:t>
            </a:r>
            <a:endParaRPr lang="en-US" sz="1300" b="1" kern="1200" dirty="0">
              <a:solidFill>
                <a:srgbClr val="B30000"/>
              </a:solidFill>
              <a:latin typeface="+mn-lt"/>
              <a:ea typeface="+mn-ea"/>
              <a:cs typeface="+mn-cs"/>
            </a:endParaRPr>
          </a:p>
        </p:txBody>
      </p:sp>
      <p:pic>
        <p:nvPicPr>
          <p:cNvPr id="5" name="Google Shape;384;p58">
            <a:extLst>
              <a:ext uri="{FF2B5EF4-FFF2-40B4-BE49-F238E27FC236}">
                <a16:creationId xmlns:a16="http://schemas.microsoft.com/office/drawing/2014/main" id="{97F4DF41-1ABD-5992-BCF9-D07E22043E1F}"/>
              </a:ext>
            </a:extLst>
          </p:cNvPr>
          <p:cNvPicPr preferRelativeResize="0"/>
          <p:nvPr/>
        </p:nvPicPr>
        <p:blipFill rotWithShape="1">
          <a:blip r:embed="rId5" cstate="email">
            <a:extLst>
              <a:ext uri="{28A0092B-C50C-407E-A947-70E740481C1C}">
                <a14:useLocalDpi xmlns:a14="http://schemas.microsoft.com/office/drawing/2010/main"/>
              </a:ext>
            </a:extLst>
          </a:blip>
          <a:srcRect/>
          <a:stretch/>
        </p:blipFill>
        <p:spPr>
          <a:xfrm>
            <a:off x="7979554" y="5953383"/>
            <a:ext cx="365784" cy="352001"/>
          </a:xfrm>
          <a:prstGeom prst="rect">
            <a:avLst/>
          </a:prstGeom>
          <a:noFill/>
        </p:spPr>
      </p:pic>
    </p:spTree>
    <p:extLst>
      <p:ext uri="{BB962C8B-B14F-4D97-AF65-F5344CB8AC3E}">
        <p14:creationId xmlns:p14="http://schemas.microsoft.com/office/powerpoint/2010/main" val="3463543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ABB5EA-C560-A699-CCAC-DB018C91AF71}"/>
              </a:ext>
            </a:extLst>
          </p:cNvPr>
          <p:cNvSpPr>
            <a:spLocks noGrp="1"/>
          </p:cNvSpPr>
          <p:nvPr>
            <p:ph idx="1"/>
          </p:nvPr>
        </p:nvSpPr>
        <p:spPr>
          <a:xfrm>
            <a:off x="346261" y="1856505"/>
            <a:ext cx="9304514" cy="4351338"/>
          </a:xfrm>
        </p:spPr>
        <p:txBody>
          <a:bodyPr>
            <a:normAutofit/>
          </a:bodyPr>
          <a:lstStyle/>
          <a:p>
            <a:pPr marL="0" indent="0">
              <a:buNone/>
            </a:pPr>
            <a:r>
              <a:rPr lang="en-CA" sz="3500" b="1" dirty="0">
                <a:solidFill>
                  <a:schemeClr val="tx2"/>
                </a:solidFill>
              </a:rPr>
              <a:t>(</a:t>
            </a:r>
            <a:r>
              <a:rPr lang="fr-FR" sz="3500" b="1" dirty="0">
                <a:solidFill>
                  <a:schemeClr val="tx2"/>
                </a:solidFill>
              </a:rPr>
              <a:t>INSCRIRE LE NOM DE L’ACTIVITÉ</a:t>
            </a:r>
            <a:r>
              <a:rPr lang="en-CA" sz="3500" b="1" dirty="0">
                <a:solidFill>
                  <a:schemeClr val="tx2"/>
                </a:solidFill>
              </a:rPr>
              <a:t>)</a:t>
            </a:r>
          </a:p>
          <a:p>
            <a:pPr marL="0" indent="0">
              <a:buNone/>
            </a:pPr>
            <a:r>
              <a:rPr lang="fr-FR" sz="1600" b="1" dirty="0"/>
              <a:t>(Inscrire la date de l’activité)</a:t>
            </a:r>
          </a:p>
          <a:p>
            <a:pPr marL="0" indent="0">
              <a:buNone/>
            </a:pPr>
            <a:br>
              <a:rPr lang="en-CA" sz="1600" b="1" dirty="0"/>
            </a:br>
            <a:r>
              <a:rPr lang="en-CA" sz="1600" b="1" dirty="0"/>
              <a:t>Objectif de </a:t>
            </a:r>
            <a:r>
              <a:rPr lang="en-CA" sz="1600" b="1" dirty="0" err="1"/>
              <a:t>collecte</a:t>
            </a:r>
            <a:r>
              <a:rPr lang="en-CA" sz="1600" b="1" dirty="0"/>
              <a:t> :</a:t>
            </a:r>
          </a:p>
          <a:p>
            <a:r>
              <a:rPr lang="en-CA" sz="1600" dirty="0"/>
              <a:t>(</a:t>
            </a:r>
            <a:r>
              <a:rPr lang="en-CA" sz="1600" dirty="0" err="1"/>
              <a:t>Inscrire</a:t>
            </a:r>
            <a:r>
              <a:rPr lang="en-CA" sz="1600" dirty="0"/>
              <a:t> </a:t>
            </a:r>
            <a:r>
              <a:rPr lang="en-CA" sz="1600" dirty="0" err="1"/>
              <a:t>l’objectif</a:t>
            </a:r>
            <a:r>
              <a:rPr lang="en-CA" sz="1600" dirty="0"/>
              <a:t> de </a:t>
            </a:r>
            <a:r>
              <a:rPr lang="en-CA" sz="1600" dirty="0" err="1"/>
              <a:t>collecte</a:t>
            </a:r>
            <a:r>
              <a:rPr lang="en-CA" sz="1600" dirty="0"/>
              <a:t>)</a:t>
            </a:r>
          </a:p>
          <a:p>
            <a:endParaRPr lang="en-CA" sz="1600" b="1" dirty="0"/>
          </a:p>
          <a:p>
            <a:pPr marL="0" indent="0">
              <a:buNone/>
            </a:pPr>
            <a:r>
              <a:rPr lang="en-CA" sz="1600" b="1" dirty="0"/>
              <a:t>Site Web de </a:t>
            </a:r>
            <a:r>
              <a:rPr lang="en-CA" sz="1600" b="1" dirty="0" err="1"/>
              <a:t>l’activité</a:t>
            </a:r>
            <a:r>
              <a:rPr lang="en-CA" sz="1600" b="1" dirty="0"/>
              <a:t> :</a:t>
            </a:r>
          </a:p>
          <a:p>
            <a:r>
              <a:rPr lang="fr-FR" sz="1600" dirty="0"/>
              <a:t>(Indiquer l’adresse du site Web)</a:t>
            </a:r>
          </a:p>
          <a:p>
            <a:endParaRPr lang="en-CA" sz="1600" b="1" dirty="0"/>
          </a:p>
          <a:p>
            <a:pPr marL="0" indent="0">
              <a:buNone/>
            </a:pPr>
            <a:r>
              <a:rPr lang="en-CA" sz="1600" b="1" dirty="0" err="1"/>
              <a:t>Détails</a:t>
            </a:r>
            <a:r>
              <a:rPr lang="en-CA" sz="1600" b="1" dirty="0"/>
              <a:t> de </a:t>
            </a:r>
            <a:r>
              <a:rPr lang="en-CA" sz="1600" b="1" dirty="0" err="1"/>
              <a:t>l’activité</a:t>
            </a:r>
            <a:r>
              <a:rPr lang="en-CA" sz="1600" b="1" dirty="0"/>
              <a:t> :</a:t>
            </a:r>
          </a:p>
          <a:p>
            <a:r>
              <a:rPr lang="fr-FR" sz="1600" dirty="0"/>
              <a:t>(Indiquer les principaux détails de l’activité)</a:t>
            </a:r>
            <a:endParaRPr lang="en-CA" sz="1600" dirty="0"/>
          </a:p>
        </p:txBody>
      </p:sp>
      <p:pic>
        <p:nvPicPr>
          <p:cNvPr id="4" name="Picture 3">
            <a:extLst>
              <a:ext uri="{FF2B5EF4-FFF2-40B4-BE49-F238E27FC236}">
                <a16:creationId xmlns:a16="http://schemas.microsoft.com/office/drawing/2014/main" id="{DDEEDA3F-BC39-662C-5EBE-7C835469D57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8775" y="317182"/>
            <a:ext cx="2431472" cy="1285875"/>
          </a:xfrm>
          <a:prstGeom prst="rect">
            <a:avLst/>
          </a:prstGeom>
        </p:spPr>
      </p:pic>
    </p:spTree>
    <p:extLst>
      <p:ext uri="{BB962C8B-B14F-4D97-AF65-F5344CB8AC3E}">
        <p14:creationId xmlns:p14="http://schemas.microsoft.com/office/powerpoint/2010/main" val="31391458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B7E0D-5308-8B83-CBA1-B8023C68EA09}"/>
            </a:ext>
          </a:extLst>
        </p:cNvPr>
        <p:cNvGrpSpPr/>
        <p:nvPr/>
      </p:nvGrpSpPr>
      <p:grpSpPr>
        <a:xfrm>
          <a:off x="0" y="0"/>
          <a:ext cx="0" cy="0"/>
          <a:chOff x="0" y="0"/>
          <a:chExt cx="0" cy="0"/>
        </a:xfrm>
      </p:grpSpPr>
      <p:pic>
        <p:nvPicPr>
          <p:cNvPr id="7" name="Picture 6" descr="A red heart and a letter&#10;&#10;Description automatically generated">
            <a:extLst>
              <a:ext uri="{FF2B5EF4-FFF2-40B4-BE49-F238E27FC236}">
                <a16:creationId xmlns:a16="http://schemas.microsoft.com/office/drawing/2014/main" id="{9DD4F175-F06E-DE2F-A491-0C86728828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2840" y="2704797"/>
            <a:ext cx="2095500" cy="1247775"/>
          </a:xfrm>
          <a:prstGeom prst="rect">
            <a:avLst/>
          </a:prstGeom>
        </p:spPr>
      </p:pic>
      <p:sp>
        <p:nvSpPr>
          <p:cNvPr id="4" name="TextBox 3">
            <a:extLst>
              <a:ext uri="{FF2B5EF4-FFF2-40B4-BE49-F238E27FC236}">
                <a16:creationId xmlns:a16="http://schemas.microsoft.com/office/drawing/2014/main" id="{7D03241F-904D-9E05-8764-62DCE5337AE3}"/>
              </a:ext>
            </a:extLst>
          </p:cNvPr>
          <p:cNvSpPr txBox="1"/>
          <p:nvPr/>
        </p:nvSpPr>
        <p:spPr>
          <a:xfrm>
            <a:off x="4275970" y="3306241"/>
            <a:ext cx="4007408" cy="646331"/>
          </a:xfrm>
          <a:prstGeom prst="rect">
            <a:avLst/>
          </a:prstGeom>
          <a:noFill/>
        </p:spPr>
        <p:txBody>
          <a:bodyPr wrap="square">
            <a:spAutoFit/>
          </a:bodyPr>
          <a:lstStyle/>
          <a:p>
            <a:pPr algn="just" defTabSz="685800" fontAlgn="base">
              <a:defRPr/>
            </a:pPr>
            <a:r>
              <a:rPr lang="en-US" sz="3600" b="1" dirty="0">
                <a:latin typeface="Arial" panose="020B0604020202020204" pitchFamily="34" charset="0"/>
                <a:cs typeface="Arial" panose="020B0604020202020204" pitchFamily="34" charset="0"/>
              </a:rPr>
              <a:t>Merci!</a:t>
            </a:r>
          </a:p>
        </p:txBody>
      </p:sp>
    </p:spTree>
    <p:extLst>
      <p:ext uri="{BB962C8B-B14F-4D97-AF65-F5344CB8AC3E}">
        <p14:creationId xmlns:p14="http://schemas.microsoft.com/office/powerpoint/2010/main" val="3185878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C02510C-CE3F-B9AE-5EE6-B7DEDAA08C2B}"/>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4D9AEE3-3336-4003-DD75-9022FDAAE2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E2BE32E1-8988-2450-43A1-9BCE82ACDEB3}"/>
              </a:ext>
            </a:extLst>
          </p:cNvPr>
          <p:cNvPicPr>
            <a:picLocks noChangeAspect="1"/>
          </p:cNvPicPr>
          <p:nvPr/>
        </p:nvPicPr>
        <p:blipFill>
          <a:blip r:embed="rId3">
            <a:extLst>
              <a:ext uri="{28A0092B-C50C-407E-A947-70E740481C1C}">
                <a14:useLocalDpi xmlns:a14="http://schemas.microsoft.com/office/drawing/2010/main" val="0"/>
              </a:ext>
            </a:extLst>
          </a:blip>
          <a:srcRect t="12507" b="12507"/>
          <a:stretch/>
        </p:blipFill>
        <p:spPr>
          <a:xfrm>
            <a:off x="20" y="1282"/>
            <a:ext cx="9143980" cy="6856718"/>
          </a:xfrm>
          <a:prstGeom prst="rect">
            <a:avLst/>
          </a:prstGeom>
        </p:spPr>
      </p:pic>
      <p:sp>
        <p:nvSpPr>
          <p:cNvPr id="7" name="TextBox 6">
            <a:extLst>
              <a:ext uri="{FF2B5EF4-FFF2-40B4-BE49-F238E27FC236}">
                <a16:creationId xmlns:a16="http://schemas.microsoft.com/office/drawing/2014/main" id="{626E2C5D-112A-721A-D1C1-84964F57B6CD}"/>
              </a:ext>
            </a:extLst>
          </p:cNvPr>
          <p:cNvSpPr txBox="1"/>
          <p:nvPr/>
        </p:nvSpPr>
        <p:spPr>
          <a:xfrm>
            <a:off x="452241" y="308826"/>
            <a:ext cx="5986022" cy="1477328"/>
          </a:xfrm>
          <a:prstGeom prst="rect">
            <a:avLst/>
          </a:prstGeom>
          <a:noFill/>
        </p:spPr>
        <p:txBody>
          <a:bodyPr wrap="square" lIns="91440" tIns="45720" rIns="91440" bIns="45720" anchor="t">
            <a:spAutoFit/>
          </a:bodyPr>
          <a:lstStyle/>
          <a:p>
            <a:pPr defTabSz="914378">
              <a:defRPr/>
            </a:pPr>
            <a:r>
              <a:rPr lang="en-US" sz="2700" b="1" dirty="0">
                <a:latin typeface="Arial"/>
                <a:cs typeface="Arial"/>
              </a:rPr>
              <a:t>(Nom de </a:t>
            </a:r>
            <a:r>
              <a:rPr lang="en-US" sz="2700" b="1" dirty="0" err="1">
                <a:latin typeface="Arial"/>
                <a:cs typeface="Arial"/>
              </a:rPr>
              <a:t>l’activité</a:t>
            </a:r>
            <a:r>
              <a:rPr lang="en-US" sz="2700" b="1" dirty="0">
                <a:latin typeface="Arial"/>
                <a:cs typeface="Arial"/>
              </a:rPr>
              <a:t>) </a:t>
            </a:r>
            <a:br>
              <a:rPr lang="en-US" sz="2700" b="1" dirty="0">
                <a:latin typeface="Arial"/>
                <a:cs typeface="Arial"/>
              </a:rPr>
            </a:br>
            <a:r>
              <a:rPr lang="en-US" sz="1600" b="1" dirty="0">
                <a:latin typeface="Arial"/>
                <a:cs typeface="Arial"/>
              </a:rPr>
              <a:t>(Date de </a:t>
            </a:r>
            <a:r>
              <a:rPr lang="en-US" sz="1600" b="1" dirty="0" err="1">
                <a:latin typeface="Arial"/>
                <a:cs typeface="Arial"/>
              </a:rPr>
              <a:t>l’activité</a:t>
            </a:r>
            <a:r>
              <a:rPr lang="en-US" sz="1600" b="1" dirty="0">
                <a:latin typeface="Arial"/>
                <a:cs typeface="Arial"/>
              </a:rPr>
              <a:t>)</a:t>
            </a:r>
          </a:p>
          <a:p>
            <a:pPr defTabSz="914378">
              <a:defRPr/>
            </a:pPr>
            <a:br>
              <a:rPr lang="en-US" sz="1600" b="1" dirty="0">
                <a:latin typeface="Arial"/>
                <a:cs typeface="Arial"/>
              </a:rPr>
            </a:br>
            <a:r>
              <a:rPr lang="fr-FR" sz="1600" b="1" dirty="0">
                <a:latin typeface="Arial"/>
                <a:cs typeface="Arial"/>
              </a:rPr>
              <a:t>Au profit de Cœur + AVC</a:t>
            </a:r>
            <a:br>
              <a:rPr lang="en-US" sz="2700" b="1" dirty="0">
                <a:latin typeface="Neue Haas Grotesk Text Pro"/>
                <a:cs typeface="Arial"/>
              </a:rPr>
            </a:br>
            <a:endParaRPr lang="en-CA" sz="1500" dirty="0">
              <a:latin typeface="Neue Haas Grotesk Text Pro"/>
              <a:cs typeface="Arial"/>
            </a:endParaRPr>
          </a:p>
        </p:txBody>
      </p:sp>
      <p:pic>
        <p:nvPicPr>
          <p:cNvPr id="4" name="Picture 3">
            <a:extLst>
              <a:ext uri="{FF2B5EF4-FFF2-40B4-BE49-F238E27FC236}">
                <a16:creationId xmlns:a16="http://schemas.microsoft.com/office/drawing/2014/main" id="{1F90592E-24AD-4090-6451-F25CC4A70B2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905392" y="308826"/>
            <a:ext cx="1731426" cy="915658"/>
          </a:xfrm>
          <a:prstGeom prst="rect">
            <a:avLst/>
          </a:prstGeom>
        </p:spPr>
      </p:pic>
    </p:spTree>
    <p:extLst>
      <p:ext uri="{BB962C8B-B14F-4D97-AF65-F5344CB8AC3E}">
        <p14:creationId xmlns:p14="http://schemas.microsoft.com/office/powerpoint/2010/main" val="1558862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2A522-4BFF-D108-12FA-393C9A1AA94C}"/>
            </a:ext>
          </a:extLst>
        </p:cNvPr>
        <p:cNvGrpSpPr/>
        <p:nvPr/>
      </p:nvGrpSpPr>
      <p:grpSpPr>
        <a:xfrm>
          <a:off x="0" y="0"/>
          <a:ext cx="0" cy="0"/>
          <a:chOff x="0" y="0"/>
          <a:chExt cx="0" cy="0"/>
        </a:xfrm>
      </p:grpSpPr>
      <p:pic>
        <p:nvPicPr>
          <p:cNvPr id="6" name="Picture 5" descr="A red heart and a letter&#10;&#10;Description automatically generated">
            <a:extLst>
              <a:ext uri="{FF2B5EF4-FFF2-40B4-BE49-F238E27FC236}">
                <a16:creationId xmlns:a16="http://schemas.microsoft.com/office/drawing/2014/main" id="{930E9A59-8763-92B1-E408-10917F13DD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2502" y="2504390"/>
            <a:ext cx="2095500" cy="1247775"/>
          </a:xfrm>
          <a:prstGeom prst="rect">
            <a:avLst/>
          </a:prstGeom>
        </p:spPr>
      </p:pic>
      <p:sp>
        <p:nvSpPr>
          <p:cNvPr id="7" name="TextBox 6">
            <a:extLst>
              <a:ext uri="{FF2B5EF4-FFF2-40B4-BE49-F238E27FC236}">
                <a16:creationId xmlns:a16="http://schemas.microsoft.com/office/drawing/2014/main" id="{C8AF5345-44BB-1C2F-A6BF-10AB4F6A9D7E}"/>
              </a:ext>
            </a:extLst>
          </p:cNvPr>
          <p:cNvSpPr txBox="1"/>
          <p:nvPr/>
        </p:nvSpPr>
        <p:spPr>
          <a:xfrm>
            <a:off x="4114022" y="2899528"/>
            <a:ext cx="4007408" cy="830997"/>
          </a:xfrm>
          <a:prstGeom prst="rect">
            <a:avLst/>
          </a:prstGeom>
          <a:noFill/>
        </p:spPr>
        <p:txBody>
          <a:bodyPr wrap="square" lIns="91440" tIns="45720" rIns="91440" bIns="45720" anchor="t">
            <a:spAutoFit/>
          </a:bodyPr>
          <a:lstStyle/>
          <a:p>
            <a:pPr defTabSz="685800" fontAlgn="base">
              <a:defRPr/>
            </a:pPr>
            <a:r>
              <a:rPr lang="en-US" sz="2400" b="1" dirty="0">
                <a:latin typeface="Arial"/>
                <a:cs typeface="Arial"/>
              </a:rPr>
              <a:t>Importance de</a:t>
            </a:r>
          </a:p>
          <a:p>
            <a:pPr defTabSz="685800" fontAlgn="base">
              <a:defRPr/>
            </a:pPr>
            <a:r>
              <a:rPr lang="en-US" sz="2400" b="1" dirty="0" err="1">
                <a:latin typeface="Arial"/>
                <a:cs typeface="Arial"/>
              </a:rPr>
              <a:t>Cœur</a:t>
            </a:r>
            <a:r>
              <a:rPr lang="en-US" sz="2400" b="1" dirty="0">
                <a:latin typeface="Arial"/>
                <a:cs typeface="Arial"/>
              </a:rPr>
              <a:t> + AVC</a:t>
            </a:r>
            <a:endParaRPr lang="en-US" sz="2400" dirty="0"/>
          </a:p>
        </p:txBody>
      </p:sp>
    </p:spTree>
    <p:extLst>
      <p:ext uri="{BB962C8B-B14F-4D97-AF65-F5344CB8AC3E}">
        <p14:creationId xmlns:p14="http://schemas.microsoft.com/office/powerpoint/2010/main" val="7244287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30F1433-BC86-081D-2154-96FE22B55AD1}"/>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276311E5-0C30-17CD-7CFA-875D0F23C1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0DA22AB-C58E-8BDE-BC7F-607ED8570C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7759" y="480060"/>
            <a:ext cx="8428482"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B05BE400-72B9-27F4-5925-3DF32FCB4925}"/>
              </a:ext>
            </a:extLst>
          </p:cNvPr>
          <p:cNvSpPr>
            <a:spLocks/>
          </p:cNvSpPr>
          <p:nvPr/>
        </p:nvSpPr>
        <p:spPr>
          <a:xfrm>
            <a:off x="923113" y="2022344"/>
            <a:ext cx="7385910" cy="4361288"/>
          </a:xfrm>
          <a:prstGeom prst="rect">
            <a:avLst/>
          </a:prstGeom>
        </p:spPr>
        <p:txBody>
          <a:bodyPr>
            <a:normAutofit lnSpcReduction="10000"/>
          </a:bodyPr>
          <a:lstStyle/>
          <a:p>
            <a:pPr defTabSz="567911">
              <a:spcAft>
                <a:spcPts val="546"/>
              </a:spcAft>
              <a:defRPr/>
            </a:pPr>
            <a:r>
              <a:rPr lang="en-US" sz="1600" b="1" dirty="0">
                <a:solidFill>
                  <a:schemeClr val="tx2"/>
                </a:solidFill>
                <a:latin typeface="Arial" panose="020B0604020202020204" pitchFamily="34" charset="0"/>
                <a:cs typeface="Arial" panose="020B0604020202020204" pitchFamily="34" charset="0"/>
              </a:rPr>
              <a:t>Notre vision : </a:t>
            </a:r>
          </a:p>
          <a:p>
            <a:pPr defTabSz="567911">
              <a:spcAft>
                <a:spcPts val="546"/>
              </a:spcAft>
              <a:defRPr/>
            </a:pPr>
            <a:r>
              <a:rPr lang="fr-FR" sz="1600" b="1" kern="1200" dirty="0">
                <a:latin typeface="Arial" panose="020B0604020202020204" pitchFamily="34" charset="0"/>
                <a:cs typeface="Arial" panose="020B0604020202020204" pitchFamily="34" charset="0"/>
              </a:rPr>
              <a:t>La vie. À l’abri des maladies du cœur et de l’AVC.</a:t>
            </a:r>
          </a:p>
          <a:p>
            <a:pPr defTabSz="567911">
              <a:spcAft>
                <a:spcPts val="546"/>
              </a:spcAft>
              <a:defRPr/>
            </a:pPr>
            <a:endParaRPr lang="en-US" sz="1600" b="1" kern="1200" dirty="0">
              <a:solidFill>
                <a:srgbClr val="B30000"/>
              </a:solidFill>
              <a:latin typeface="Arial" panose="020B0604020202020204" pitchFamily="34" charset="0"/>
              <a:cs typeface="Arial" panose="020B0604020202020204" pitchFamily="34" charset="0"/>
            </a:endParaRPr>
          </a:p>
          <a:p>
            <a:pPr defTabSz="567911">
              <a:spcAft>
                <a:spcPts val="546"/>
              </a:spcAft>
              <a:defRPr/>
            </a:pPr>
            <a:r>
              <a:rPr lang="en-US" sz="1600" b="1" kern="1200" dirty="0">
                <a:solidFill>
                  <a:schemeClr val="tx2"/>
                </a:solidFill>
                <a:latin typeface="Arial" panose="020B0604020202020204" pitchFamily="34" charset="0"/>
                <a:cs typeface="Arial" panose="020B0604020202020204" pitchFamily="34" charset="0"/>
              </a:rPr>
              <a:t>Notre mission :</a:t>
            </a:r>
          </a:p>
          <a:p>
            <a:pPr defTabSz="567911">
              <a:spcAft>
                <a:spcPts val="546"/>
              </a:spcAft>
              <a:defRPr/>
            </a:pPr>
            <a:r>
              <a:rPr lang="fr-FR" sz="1600" b="1" kern="1200" dirty="0">
                <a:latin typeface="Arial" panose="020B0604020202020204" pitchFamily="34" charset="0"/>
                <a:cs typeface="Arial" panose="020B0604020202020204" pitchFamily="34" charset="0"/>
              </a:rPr>
              <a:t>Promouvoir la santé. Préserver la vie. Favoriser le rétablissement.</a:t>
            </a:r>
            <a:br>
              <a:rPr lang="en-US" sz="1600" b="1" kern="1200" dirty="0">
                <a:latin typeface="Arial" panose="020B0604020202020204" pitchFamily="34" charset="0"/>
                <a:cs typeface="Arial" panose="020B0604020202020204" pitchFamily="34" charset="0"/>
              </a:rPr>
            </a:br>
            <a:endParaRPr lang="en-US" sz="1600" b="1" kern="1200" dirty="0">
              <a:solidFill>
                <a:prstClr val="black">
                  <a:lumMod val="65000"/>
                  <a:lumOff val="35000"/>
                </a:prstClr>
              </a:solidFill>
              <a:latin typeface="Arial" panose="020B0604020202020204" pitchFamily="34" charset="0"/>
              <a:cs typeface="Arial" panose="020B0604020202020204" pitchFamily="34" charset="0"/>
            </a:endParaRPr>
          </a:p>
          <a:p>
            <a:pPr marL="285750" indent="-285750" defTabSz="567911">
              <a:lnSpc>
                <a:spcPct val="90000"/>
              </a:lnSpc>
              <a:spcAft>
                <a:spcPts val="497"/>
              </a:spcAft>
              <a:buClr>
                <a:srgbClr val="DD2211"/>
              </a:buClr>
              <a:buSzPct val="70000"/>
              <a:buFont typeface="Arial" panose="020B0604020202020204" pitchFamily="34" charset="0"/>
              <a:buChar char="•"/>
              <a:tabLst>
                <a:tab pos="283955" algn="l"/>
              </a:tabLst>
              <a:defRPr/>
            </a:pPr>
            <a:r>
              <a:rPr lang="fr-FR" sz="1600" kern="1200" dirty="0">
                <a:latin typeface="Arial" panose="020B0604020202020204" pitchFamily="34" charset="0"/>
                <a:ea typeface="+mj-ea"/>
                <a:cs typeface="Arial" panose="020B0604020202020204" pitchFamily="34" charset="0"/>
              </a:rPr>
              <a:t>Financer la recherche qui sauve des vies.</a:t>
            </a:r>
            <a:br>
              <a:rPr lang="en-US" sz="1600" kern="1200" dirty="0">
                <a:latin typeface="Arial" panose="020B0604020202020204" pitchFamily="34" charset="0"/>
                <a:ea typeface="+mj-ea"/>
                <a:cs typeface="Arial" panose="020B0604020202020204" pitchFamily="34" charset="0"/>
              </a:rPr>
            </a:br>
            <a:endParaRPr lang="en-US" sz="1600" kern="1200" dirty="0">
              <a:latin typeface="Arial" panose="020B0604020202020204" pitchFamily="34" charset="0"/>
              <a:ea typeface="+mj-ea"/>
              <a:cs typeface="Arial" panose="020B0604020202020204" pitchFamily="34" charset="0"/>
            </a:endParaRPr>
          </a:p>
          <a:p>
            <a:pPr marL="285750" indent="-285750" defTabSz="567911">
              <a:lnSpc>
                <a:spcPct val="90000"/>
              </a:lnSpc>
              <a:spcAft>
                <a:spcPts val="497"/>
              </a:spcAft>
              <a:buClr>
                <a:srgbClr val="DD2211"/>
              </a:buClr>
              <a:buSzPct val="70000"/>
              <a:buFont typeface="Arial" panose="020B0604020202020204" pitchFamily="34" charset="0"/>
              <a:buChar char="•"/>
              <a:tabLst>
                <a:tab pos="283955" algn="l"/>
              </a:tabLst>
              <a:defRPr/>
            </a:pPr>
            <a:r>
              <a:rPr lang="fr-FR" sz="1600" kern="1200" dirty="0">
                <a:latin typeface="Arial" panose="020B0604020202020204" pitchFamily="34" charset="0"/>
                <a:ea typeface="+mj-ea"/>
                <a:cs typeface="Arial" panose="020B0604020202020204" pitchFamily="34" charset="0"/>
              </a:rPr>
              <a:t>Fournir des ressources et de l’information, et renseigner les patientes et patients.</a:t>
            </a:r>
            <a:br>
              <a:rPr lang="en-US" sz="1600" kern="1200" dirty="0">
                <a:latin typeface="Arial" panose="020B0604020202020204" pitchFamily="34" charset="0"/>
                <a:ea typeface="+mj-ea"/>
                <a:cs typeface="Arial" panose="020B0604020202020204" pitchFamily="34" charset="0"/>
              </a:rPr>
            </a:br>
            <a:endParaRPr lang="en-US" sz="1600" kern="1200" dirty="0">
              <a:latin typeface="Arial" panose="020B0604020202020204" pitchFamily="34" charset="0"/>
              <a:ea typeface="+mj-ea"/>
              <a:cs typeface="Arial" panose="020B0604020202020204" pitchFamily="34" charset="0"/>
            </a:endParaRPr>
          </a:p>
          <a:p>
            <a:pPr marL="285750" indent="-285750" defTabSz="567911">
              <a:lnSpc>
                <a:spcPct val="90000"/>
              </a:lnSpc>
              <a:spcAft>
                <a:spcPts val="497"/>
              </a:spcAft>
              <a:buClr>
                <a:srgbClr val="DD2211"/>
              </a:buClr>
              <a:buSzPct val="70000"/>
              <a:buFont typeface="Arial" panose="020B0604020202020204" pitchFamily="34" charset="0"/>
              <a:buChar char="•"/>
              <a:tabLst>
                <a:tab pos="283955" algn="l"/>
              </a:tabLst>
              <a:defRPr/>
            </a:pPr>
            <a:r>
              <a:rPr lang="fr-FR" sz="1600" kern="1200" dirty="0">
                <a:latin typeface="Arial" panose="020B0604020202020204" pitchFamily="34" charset="0"/>
                <a:ea typeface="+mj-ea"/>
                <a:cs typeface="Arial" panose="020B0604020202020204" pitchFamily="34" charset="0"/>
              </a:rPr>
              <a:t>Militer pour l’adoption de pratiques exemplaires et de politiques publiques axées sur la santé dans notre système de soins.</a:t>
            </a:r>
            <a:br>
              <a:rPr lang="en-US" sz="1600" kern="1200" dirty="0">
                <a:latin typeface="Arial" panose="020B0604020202020204" pitchFamily="34" charset="0"/>
                <a:ea typeface="+mj-ea"/>
                <a:cs typeface="Arial" panose="020B0604020202020204" pitchFamily="34" charset="0"/>
              </a:rPr>
            </a:br>
            <a:endParaRPr lang="en-US" sz="1600" kern="1200" dirty="0">
              <a:latin typeface="Arial" panose="020B0604020202020204" pitchFamily="34" charset="0"/>
              <a:ea typeface="+mj-ea"/>
              <a:cs typeface="Arial" panose="020B0604020202020204" pitchFamily="34" charset="0"/>
            </a:endParaRPr>
          </a:p>
          <a:p>
            <a:pPr marL="285750" indent="-285750" defTabSz="567911">
              <a:lnSpc>
                <a:spcPct val="90000"/>
              </a:lnSpc>
              <a:spcAft>
                <a:spcPts val="497"/>
              </a:spcAft>
              <a:buClr>
                <a:srgbClr val="DD2211"/>
              </a:buClr>
              <a:buSzPct val="70000"/>
              <a:buFont typeface="Arial" panose="020B0604020202020204" pitchFamily="34" charset="0"/>
              <a:buChar char="•"/>
              <a:tabLst>
                <a:tab pos="283955" algn="l"/>
              </a:tabLst>
              <a:defRPr/>
            </a:pPr>
            <a:r>
              <a:rPr lang="fr-FR" sz="1600" kern="1200" dirty="0">
                <a:latin typeface="Arial" panose="020B0604020202020204" pitchFamily="34" charset="0"/>
                <a:ea typeface="+mj-ea"/>
                <a:cs typeface="Arial" panose="020B0604020202020204" pitchFamily="34" charset="0"/>
              </a:rPr>
              <a:t>Donner à la population les moyens de vivre en santé, en la sensibilisant à la prévention et au contrôle de l’hypertension artérielle, ainsi qu’à l’adoption d’habitudes alimentaires saines.</a:t>
            </a:r>
            <a:endParaRPr lang="en-US" sz="1700" b="1" kern="1200" dirty="0">
              <a:solidFill>
                <a:prstClr val="black">
                  <a:lumMod val="65000"/>
                  <a:lumOff val="35000"/>
                </a:prstClr>
              </a:solidFill>
              <a:latin typeface="Neue Haas Grotesk Text Pro" panose="020B0504020202020204" pitchFamily="34" charset="0"/>
              <a:ea typeface="+mn-ea"/>
              <a:cs typeface="Arial"/>
            </a:endParaRPr>
          </a:p>
          <a:p>
            <a:pPr marL="0" indent="0">
              <a:buNone/>
            </a:pPr>
            <a:endParaRPr lang="en-US" sz="1700" dirty="0"/>
          </a:p>
        </p:txBody>
      </p:sp>
      <p:pic>
        <p:nvPicPr>
          <p:cNvPr id="4" name="Picture 3">
            <a:extLst>
              <a:ext uri="{FF2B5EF4-FFF2-40B4-BE49-F238E27FC236}">
                <a16:creationId xmlns:a16="http://schemas.microsoft.com/office/drawing/2014/main" id="{671E2035-5FF9-0F38-33EF-314225824BE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23113" y="1191391"/>
            <a:ext cx="2829182" cy="500107"/>
          </a:xfrm>
          <a:prstGeom prst="rect">
            <a:avLst/>
          </a:prstGeom>
        </p:spPr>
      </p:pic>
    </p:spTree>
    <p:extLst>
      <p:ext uri="{BB962C8B-B14F-4D97-AF65-F5344CB8AC3E}">
        <p14:creationId xmlns:p14="http://schemas.microsoft.com/office/powerpoint/2010/main" val="2919747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81575ED-963F-C31B-AFBB-33CD7AFFB337}"/>
            </a:ext>
          </a:extLst>
        </p:cNvPr>
        <p:cNvGrpSpPr/>
        <p:nvPr/>
      </p:nvGrpSpPr>
      <p:grpSpPr>
        <a:xfrm>
          <a:off x="0" y="0"/>
          <a:ext cx="0" cy="0"/>
          <a:chOff x="0" y="0"/>
          <a:chExt cx="0" cy="0"/>
        </a:xfrm>
      </p:grpSpPr>
      <p:sp useBgFill="1">
        <p:nvSpPr>
          <p:cNvPr id="46" name="Rectangle 45">
            <a:extLst>
              <a:ext uri="{FF2B5EF4-FFF2-40B4-BE49-F238E27FC236}">
                <a16:creationId xmlns:a16="http://schemas.microsoft.com/office/drawing/2014/main" id="{4DB31C48-92D6-F4DC-4E13-7897EA1623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691DB985-D9BA-EBAC-9118-91149F4C68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843764" y="0"/>
            <a:ext cx="530023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E3A7DCB0-8707-7B74-FA83-518A3AD784A8}"/>
              </a:ext>
            </a:extLst>
          </p:cNvPr>
          <p:cNvPicPr>
            <a:picLocks noChangeAspect="1"/>
          </p:cNvPicPr>
          <p:nvPr/>
        </p:nvPicPr>
        <p:blipFill>
          <a:blip r:embed="rId3"/>
          <a:srcRect r="1600" b="26252"/>
          <a:stretch>
            <a:fillRect/>
          </a:stretch>
        </p:blipFill>
        <p:spPr>
          <a:xfrm>
            <a:off x="57847" y="4475270"/>
            <a:ext cx="8997663" cy="242181"/>
          </a:xfrm>
          <a:prstGeom prst="rect">
            <a:avLst/>
          </a:prstGeom>
        </p:spPr>
      </p:pic>
      <p:pic>
        <p:nvPicPr>
          <p:cNvPr id="24" name="Picture 23">
            <a:extLst>
              <a:ext uri="{FF2B5EF4-FFF2-40B4-BE49-F238E27FC236}">
                <a16:creationId xmlns:a16="http://schemas.microsoft.com/office/drawing/2014/main" id="{6901C30F-A4F1-5C34-90DC-F5C3A1BF249E}"/>
              </a:ext>
            </a:extLst>
          </p:cNvPr>
          <p:cNvPicPr>
            <a:picLocks noChangeAspect="1"/>
          </p:cNvPicPr>
          <p:nvPr/>
        </p:nvPicPr>
        <p:blipFill>
          <a:blip r:embed="rId4"/>
          <a:srcRect l="8409" t="19966" r="75303" b="52155"/>
          <a:stretch>
            <a:fillRect/>
          </a:stretch>
        </p:blipFill>
        <p:spPr>
          <a:xfrm>
            <a:off x="307506" y="2965392"/>
            <a:ext cx="1584945" cy="1525970"/>
          </a:xfrm>
          <a:prstGeom prst="rect">
            <a:avLst/>
          </a:prstGeom>
        </p:spPr>
      </p:pic>
      <p:pic>
        <p:nvPicPr>
          <p:cNvPr id="26" name="Picture 25">
            <a:extLst>
              <a:ext uri="{FF2B5EF4-FFF2-40B4-BE49-F238E27FC236}">
                <a16:creationId xmlns:a16="http://schemas.microsoft.com/office/drawing/2014/main" id="{6F0805E1-21CF-F8F3-9DDD-54950FF48269}"/>
              </a:ext>
            </a:extLst>
          </p:cNvPr>
          <p:cNvPicPr>
            <a:picLocks noChangeAspect="1"/>
          </p:cNvPicPr>
          <p:nvPr/>
        </p:nvPicPr>
        <p:blipFill>
          <a:blip r:embed="rId4"/>
          <a:srcRect l="10000" t="51747" r="77121" b="26970"/>
          <a:stretch>
            <a:fillRect/>
          </a:stretch>
        </p:blipFill>
        <p:spPr>
          <a:xfrm>
            <a:off x="585287" y="4943885"/>
            <a:ext cx="1029381" cy="956887"/>
          </a:xfrm>
          <a:prstGeom prst="rect">
            <a:avLst/>
          </a:prstGeom>
        </p:spPr>
      </p:pic>
      <p:pic>
        <p:nvPicPr>
          <p:cNvPr id="28" name="Picture 27">
            <a:extLst>
              <a:ext uri="{FF2B5EF4-FFF2-40B4-BE49-F238E27FC236}">
                <a16:creationId xmlns:a16="http://schemas.microsoft.com/office/drawing/2014/main" id="{6241426E-539A-017E-C156-778C274E3467}"/>
              </a:ext>
            </a:extLst>
          </p:cNvPr>
          <p:cNvPicPr>
            <a:picLocks noChangeAspect="1"/>
          </p:cNvPicPr>
          <p:nvPr/>
        </p:nvPicPr>
        <p:blipFill>
          <a:blip r:embed="rId4"/>
          <a:srcRect l="75303" t="24950" r="8769" b="51885"/>
          <a:stretch>
            <a:fillRect/>
          </a:stretch>
        </p:blipFill>
        <p:spPr>
          <a:xfrm>
            <a:off x="2081187" y="4830603"/>
            <a:ext cx="1543356" cy="1262520"/>
          </a:xfrm>
          <a:prstGeom prst="rect">
            <a:avLst/>
          </a:prstGeom>
        </p:spPr>
      </p:pic>
      <p:pic>
        <p:nvPicPr>
          <p:cNvPr id="30" name="Picture 29">
            <a:extLst>
              <a:ext uri="{FF2B5EF4-FFF2-40B4-BE49-F238E27FC236}">
                <a16:creationId xmlns:a16="http://schemas.microsoft.com/office/drawing/2014/main" id="{5A52C862-84E7-A55D-4B61-3082F5833BE0}"/>
              </a:ext>
            </a:extLst>
          </p:cNvPr>
          <p:cNvPicPr>
            <a:picLocks noChangeAspect="1"/>
          </p:cNvPicPr>
          <p:nvPr/>
        </p:nvPicPr>
        <p:blipFill>
          <a:blip r:embed="rId4"/>
          <a:srcRect l="75985" t="51616" r="11060" b="26646"/>
          <a:stretch>
            <a:fillRect/>
          </a:stretch>
        </p:blipFill>
        <p:spPr>
          <a:xfrm>
            <a:off x="2283296" y="3520395"/>
            <a:ext cx="984643" cy="929378"/>
          </a:xfrm>
          <a:prstGeom prst="rect">
            <a:avLst/>
          </a:prstGeom>
        </p:spPr>
      </p:pic>
      <p:pic>
        <p:nvPicPr>
          <p:cNvPr id="32" name="Picture 31">
            <a:extLst>
              <a:ext uri="{FF2B5EF4-FFF2-40B4-BE49-F238E27FC236}">
                <a16:creationId xmlns:a16="http://schemas.microsoft.com/office/drawing/2014/main" id="{A110024E-742D-940F-833E-095382741E61}"/>
              </a:ext>
            </a:extLst>
          </p:cNvPr>
          <p:cNvPicPr>
            <a:picLocks noChangeAspect="1"/>
          </p:cNvPicPr>
          <p:nvPr/>
        </p:nvPicPr>
        <p:blipFill>
          <a:blip r:embed="rId5"/>
          <a:srcRect l="74848" t="53192" r="8769" b="23603"/>
          <a:stretch>
            <a:fillRect/>
          </a:stretch>
        </p:blipFill>
        <p:spPr>
          <a:xfrm>
            <a:off x="3810722" y="3170055"/>
            <a:ext cx="1638251" cy="1305215"/>
          </a:xfrm>
          <a:prstGeom prst="rect">
            <a:avLst/>
          </a:prstGeom>
        </p:spPr>
      </p:pic>
      <p:pic>
        <p:nvPicPr>
          <p:cNvPr id="34" name="Picture 33">
            <a:extLst>
              <a:ext uri="{FF2B5EF4-FFF2-40B4-BE49-F238E27FC236}">
                <a16:creationId xmlns:a16="http://schemas.microsoft.com/office/drawing/2014/main" id="{2C63F4B9-F006-6F0F-7EA0-23776509D5F0}"/>
              </a:ext>
            </a:extLst>
          </p:cNvPr>
          <p:cNvPicPr>
            <a:picLocks noChangeAspect="1"/>
          </p:cNvPicPr>
          <p:nvPr/>
        </p:nvPicPr>
        <p:blipFill>
          <a:blip r:embed="rId5"/>
          <a:srcRect l="78843" t="28739" r="12576" b="52158"/>
          <a:stretch>
            <a:fillRect/>
          </a:stretch>
        </p:blipFill>
        <p:spPr>
          <a:xfrm>
            <a:off x="4311113" y="4897830"/>
            <a:ext cx="637468" cy="798294"/>
          </a:xfrm>
          <a:prstGeom prst="rect">
            <a:avLst/>
          </a:prstGeom>
        </p:spPr>
      </p:pic>
      <p:pic>
        <p:nvPicPr>
          <p:cNvPr id="36" name="Picture 35">
            <a:extLst>
              <a:ext uri="{FF2B5EF4-FFF2-40B4-BE49-F238E27FC236}">
                <a16:creationId xmlns:a16="http://schemas.microsoft.com/office/drawing/2014/main" id="{2AE4F0BF-B3A2-CBEF-A093-EC68E17D57C2}"/>
              </a:ext>
            </a:extLst>
          </p:cNvPr>
          <p:cNvPicPr>
            <a:picLocks noChangeAspect="1"/>
          </p:cNvPicPr>
          <p:nvPr/>
        </p:nvPicPr>
        <p:blipFill>
          <a:blip r:embed="rId6"/>
          <a:srcRect l="8864" t="53192" r="75414" b="29773"/>
          <a:stretch>
            <a:fillRect/>
          </a:stretch>
        </p:blipFill>
        <p:spPr>
          <a:xfrm>
            <a:off x="5663886" y="4911297"/>
            <a:ext cx="1573740" cy="959124"/>
          </a:xfrm>
          <a:prstGeom prst="rect">
            <a:avLst/>
          </a:prstGeom>
        </p:spPr>
      </p:pic>
      <p:pic>
        <p:nvPicPr>
          <p:cNvPr id="38" name="Picture 37">
            <a:extLst>
              <a:ext uri="{FF2B5EF4-FFF2-40B4-BE49-F238E27FC236}">
                <a16:creationId xmlns:a16="http://schemas.microsoft.com/office/drawing/2014/main" id="{505A837C-7328-B8BC-806A-D4EFCDE39CA5}"/>
              </a:ext>
            </a:extLst>
          </p:cNvPr>
          <p:cNvPicPr>
            <a:picLocks noChangeAspect="1"/>
          </p:cNvPicPr>
          <p:nvPr/>
        </p:nvPicPr>
        <p:blipFill>
          <a:blip r:embed="rId6"/>
          <a:srcRect l="11383" t="29773" r="78408" b="52158"/>
          <a:stretch>
            <a:fillRect/>
          </a:stretch>
        </p:blipFill>
        <p:spPr>
          <a:xfrm>
            <a:off x="5962243" y="3545892"/>
            <a:ext cx="825400" cy="821742"/>
          </a:xfrm>
          <a:prstGeom prst="rect">
            <a:avLst/>
          </a:prstGeom>
        </p:spPr>
      </p:pic>
      <p:pic>
        <p:nvPicPr>
          <p:cNvPr id="40" name="Picture 39">
            <a:extLst>
              <a:ext uri="{FF2B5EF4-FFF2-40B4-BE49-F238E27FC236}">
                <a16:creationId xmlns:a16="http://schemas.microsoft.com/office/drawing/2014/main" id="{E8037ACE-7889-0C2C-70BA-5E096B460805}"/>
              </a:ext>
            </a:extLst>
          </p:cNvPr>
          <p:cNvPicPr>
            <a:picLocks noChangeAspect="1"/>
          </p:cNvPicPr>
          <p:nvPr/>
        </p:nvPicPr>
        <p:blipFill>
          <a:blip r:embed="rId6"/>
          <a:srcRect l="58535" t="17273" r="26194" b="52158"/>
          <a:stretch>
            <a:fillRect/>
          </a:stretch>
        </p:blipFill>
        <p:spPr>
          <a:xfrm>
            <a:off x="7449114" y="2899545"/>
            <a:ext cx="1399423" cy="1575725"/>
          </a:xfrm>
          <a:prstGeom prst="rect">
            <a:avLst/>
          </a:prstGeom>
        </p:spPr>
      </p:pic>
      <p:pic>
        <p:nvPicPr>
          <p:cNvPr id="42" name="Picture 41">
            <a:extLst>
              <a:ext uri="{FF2B5EF4-FFF2-40B4-BE49-F238E27FC236}">
                <a16:creationId xmlns:a16="http://schemas.microsoft.com/office/drawing/2014/main" id="{20FC80A8-1841-A1E4-03B3-8FDD19CE3E75}"/>
              </a:ext>
            </a:extLst>
          </p:cNvPr>
          <p:cNvPicPr>
            <a:picLocks noChangeAspect="1"/>
          </p:cNvPicPr>
          <p:nvPr/>
        </p:nvPicPr>
        <p:blipFill>
          <a:blip r:embed="rId6"/>
          <a:srcRect l="59915" t="52155" r="27328" b="28074"/>
          <a:stretch>
            <a:fillRect/>
          </a:stretch>
        </p:blipFill>
        <p:spPr>
          <a:xfrm>
            <a:off x="7707315" y="4943575"/>
            <a:ext cx="884847" cy="771361"/>
          </a:xfrm>
          <a:prstGeom prst="rect">
            <a:avLst/>
          </a:prstGeom>
        </p:spPr>
      </p:pic>
      <p:pic>
        <p:nvPicPr>
          <p:cNvPr id="43" name="Picture 42">
            <a:extLst>
              <a:ext uri="{FF2B5EF4-FFF2-40B4-BE49-F238E27FC236}">
                <a16:creationId xmlns:a16="http://schemas.microsoft.com/office/drawing/2014/main" id="{AE009D18-DEAB-4A1F-826A-9905557744CE}"/>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93978" y="6206275"/>
            <a:ext cx="1958632" cy="346222"/>
          </a:xfrm>
          <a:prstGeom prst="rect">
            <a:avLst/>
          </a:prstGeom>
        </p:spPr>
      </p:pic>
      <p:sp>
        <p:nvSpPr>
          <p:cNvPr id="2" name="Text Placeholder 2">
            <a:extLst>
              <a:ext uri="{FF2B5EF4-FFF2-40B4-BE49-F238E27FC236}">
                <a16:creationId xmlns:a16="http://schemas.microsoft.com/office/drawing/2014/main" id="{805CA7C0-622D-DDF9-FDE4-8CAC5A475350}"/>
              </a:ext>
            </a:extLst>
          </p:cNvPr>
          <p:cNvSpPr>
            <a:spLocks/>
          </p:cNvSpPr>
          <p:nvPr/>
        </p:nvSpPr>
        <p:spPr>
          <a:xfrm>
            <a:off x="285823" y="355104"/>
            <a:ext cx="8503722" cy="2502652"/>
          </a:xfrm>
          <a:prstGeom prst="rect">
            <a:avLst/>
          </a:prstGeom>
        </p:spPr>
        <p:txBody>
          <a:bodyPr>
            <a:normAutofit/>
          </a:bodyPr>
          <a:lstStyle/>
          <a:p>
            <a:pPr defTabSz="567911">
              <a:spcAft>
                <a:spcPts val="546"/>
              </a:spcAft>
              <a:defRPr/>
            </a:pPr>
            <a:r>
              <a:rPr lang="en-US" sz="2800" b="1" dirty="0" err="1">
                <a:solidFill>
                  <a:schemeClr val="tx2"/>
                </a:solidFill>
                <a:latin typeface="Arial" panose="020B0604020202020204" pitchFamily="34" charset="0"/>
                <a:cs typeface="Arial" panose="020B0604020202020204" pitchFamily="34" charset="0"/>
              </a:rPr>
              <a:t>Pourquoi</a:t>
            </a:r>
            <a:r>
              <a:rPr lang="en-US" sz="2800" b="1" dirty="0">
                <a:solidFill>
                  <a:schemeClr val="tx2"/>
                </a:solidFill>
                <a:latin typeface="Arial" panose="020B0604020202020204" pitchFamily="34" charset="0"/>
                <a:cs typeface="Arial" panose="020B0604020202020204" pitchFamily="34" charset="0"/>
              </a:rPr>
              <a:t> </a:t>
            </a:r>
            <a:r>
              <a:rPr lang="en-US" sz="2800" b="1" dirty="0" err="1">
                <a:solidFill>
                  <a:schemeClr val="tx2"/>
                </a:solidFill>
                <a:latin typeface="Arial" panose="020B0604020202020204" pitchFamily="34" charset="0"/>
                <a:cs typeface="Arial" panose="020B0604020202020204" pitchFamily="34" charset="0"/>
              </a:rPr>
              <a:t>choisir</a:t>
            </a:r>
            <a:r>
              <a:rPr lang="en-US" sz="2800" b="1" dirty="0">
                <a:solidFill>
                  <a:schemeClr val="tx2"/>
                </a:solidFill>
                <a:latin typeface="Arial" panose="020B0604020202020204" pitchFamily="34" charset="0"/>
                <a:cs typeface="Arial" panose="020B0604020202020204" pitchFamily="34" charset="0"/>
              </a:rPr>
              <a:t> </a:t>
            </a:r>
            <a:r>
              <a:rPr lang="en-US" sz="2800" b="1" dirty="0" err="1">
                <a:solidFill>
                  <a:schemeClr val="tx2"/>
                </a:solidFill>
                <a:latin typeface="Arial" panose="020B0604020202020204" pitchFamily="34" charset="0"/>
                <a:cs typeface="Arial" panose="020B0604020202020204" pitchFamily="34" charset="0"/>
              </a:rPr>
              <a:t>Cœur</a:t>
            </a:r>
            <a:r>
              <a:rPr lang="en-US" sz="2800" b="1" dirty="0">
                <a:solidFill>
                  <a:schemeClr val="tx2"/>
                </a:solidFill>
                <a:latin typeface="Arial" panose="020B0604020202020204" pitchFamily="34" charset="0"/>
                <a:cs typeface="Arial" panose="020B0604020202020204" pitchFamily="34" charset="0"/>
              </a:rPr>
              <a:t> + AVC?</a:t>
            </a:r>
          </a:p>
          <a:p>
            <a:pPr defTabSz="567911">
              <a:spcAft>
                <a:spcPts val="546"/>
              </a:spcAft>
              <a:defRPr/>
            </a:pPr>
            <a:r>
              <a:rPr lang="fr-FR" sz="1400" b="1" kern="1200" dirty="0">
                <a:latin typeface="Arial" panose="020B0604020202020204" pitchFamily="34" charset="0"/>
                <a:cs typeface="Arial" panose="020B0604020202020204" pitchFamily="34" charset="0"/>
              </a:rPr>
              <a:t>Depuis bientôt 70 ans, Cœur + AVC se consacre à la lutte contre les maladies du cœur et l’AVC. </a:t>
            </a:r>
            <a:r>
              <a:rPr lang="fr-FR" sz="1400" kern="1200" dirty="0">
                <a:latin typeface="Arial" panose="020B0604020202020204" pitchFamily="34" charset="0"/>
                <a:cs typeface="Arial" panose="020B0604020202020204" pitchFamily="34" charset="0"/>
              </a:rPr>
              <a:t>Notre travail a permis de sauver des milliers de vies et d’en améliorer des millions d’autres. </a:t>
            </a:r>
            <a:r>
              <a:rPr lang="fr-FR" sz="1400" b="1" kern="1200" dirty="0">
                <a:latin typeface="Arial" panose="020B0604020202020204" pitchFamily="34" charset="0"/>
                <a:cs typeface="Arial" panose="020B0604020202020204" pitchFamily="34" charset="0"/>
              </a:rPr>
              <a:t>Depuis 1952, nous avons investi 1,6 milliard de dollars dans la recherche de pointe sur la santé cardiaque et cérébrale. </a:t>
            </a:r>
            <a:r>
              <a:rPr lang="fr-FR" sz="1400" kern="1200" dirty="0">
                <a:latin typeface="Arial" panose="020B0604020202020204" pitchFamily="34" charset="0"/>
                <a:cs typeface="Arial" panose="020B0604020202020204" pitchFamily="34" charset="0"/>
              </a:rPr>
              <a:t>Vous croiserez sans doute un jour le chemin de quelqu’un qui s’est remis d’une maladie du cœur ou d’un AVC, et ce, grâce au soutien de nombreuses personnes partout au pays qui ont donné temps et argent à notre cause.</a:t>
            </a:r>
            <a:br>
              <a:rPr lang="fr-FR" sz="1400" kern="1200" dirty="0">
                <a:latin typeface="Arial" panose="020B0604020202020204" pitchFamily="34" charset="0"/>
                <a:cs typeface="Arial" panose="020B0604020202020204" pitchFamily="34" charset="0"/>
              </a:rPr>
            </a:br>
            <a:endParaRPr lang="fr-FR" sz="1400" kern="1200" dirty="0">
              <a:latin typeface="Arial" panose="020B0604020202020204" pitchFamily="34" charset="0"/>
              <a:cs typeface="Arial" panose="020B0604020202020204" pitchFamily="34" charset="0"/>
            </a:endParaRPr>
          </a:p>
          <a:p>
            <a:pPr defTabSz="567911">
              <a:spcAft>
                <a:spcPts val="546"/>
              </a:spcAft>
              <a:defRPr/>
            </a:pPr>
            <a:r>
              <a:rPr lang="fr-FR" b="1" dirty="0"/>
              <a:t>Faits saillants des innovations depuis 1952</a:t>
            </a:r>
            <a:endParaRPr lang="en-US" sz="1400" b="1" kern="1200" dirty="0">
              <a:solidFill>
                <a:srgbClr val="B30000"/>
              </a:solidFill>
              <a:latin typeface="Arial" panose="020B0604020202020204" pitchFamily="34" charset="0"/>
              <a:cs typeface="Arial" panose="020B0604020202020204" pitchFamily="34" charset="0"/>
            </a:endParaRPr>
          </a:p>
          <a:p>
            <a:pPr marL="0" indent="0">
              <a:buNone/>
            </a:pPr>
            <a:endParaRPr lang="en-US" sz="1700" dirty="0"/>
          </a:p>
        </p:txBody>
      </p:sp>
    </p:spTree>
    <p:extLst>
      <p:ext uri="{BB962C8B-B14F-4D97-AF65-F5344CB8AC3E}">
        <p14:creationId xmlns:p14="http://schemas.microsoft.com/office/powerpoint/2010/main" val="355194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0FA2064-05B2-EE33-80FF-3D0870FFBEED}"/>
            </a:ext>
          </a:extLst>
        </p:cNvPr>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DFCBB3BE-2E49-AC9C-9D4D-DCD6F493B7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FE476A0-4C0A-C997-5584-7F5BF946A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8950" y="0"/>
            <a:ext cx="6118093" cy="6858000"/>
          </a:xfrm>
          <a:prstGeom prst="rect">
            <a:avLst/>
          </a:prstGeom>
          <a:gradFill>
            <a:gsLst>
              <a:gs pos="2000">
                <a:schemeClr val="accent1"/>
              </a:gs>
              <a:gs pos="78000">
                <a:schemeClr val="accent1">
                  <a:lumMod val="50000"/>
                </a:schemeClr>
              </a:gs>
              <a:gs pos="100000">
                <a:srgbClr val="000000">
                  <a:alpha val="85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8B776AC-4660-D08C-2C70-8EA9B9DB20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025902" y="1839884"/>
            <a:ext cx="6118095" cy="5017687"/>
          </a:xfrm>
          <a:prstGeom prst="rect">
            <a:avLst/>
          </a:prstGeom>
          <a:gradFill>
            <a:gsLst>
              <a:gs pos="0">
                <a:schemeClr val="accent1">
                  <a:lumMod val="60000"/>
                  <a:lumOff val="40000"/>
                  <a:alpha val="30000"/>
                </a:schemeClr>
              </a:gs>
              <a:gs pos="100000">
                <a:srgbClr val="000000">
                  <a:alpha val="44000"/>
                </a:srgb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1F22D60-5D0A-AA03-144A-189DA5854B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190134" y="832294"/>
            <a:ext cx="6857999" cy="5192552"/>
          </a:xfrm>
          <a:prstGeom prst="rect">
            <a:avLst/>
          </a:prstGeom>
          <a:gradFill>
            <a:gsLst>
              <a:gs pos="56000">
                <a:schemeClr val="accent1">
                  <a:lumMod val="60000"/>
                  <a:lumOff val="40000"/>
                  <a:alpha val="0"/>
                </a:schemeClr>
              </a:gs>
              <a:gs pos="100000">
                <a:schemeClr val="accent1"/>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6270498-83D2-DF34-B487-F0FD23D00728}"/>
              </a:ext>
            </a:extLst>
          </p:cNvPr>
          <p:cNvSpPr txBox="1"/>
          <p:nvPr/>
        </p:nvSpPr>
        <p:spPr>
          <a:xfrm>
            <a:off x="3150973" y="530256"/>
            <a:ext cx="6720076" cy="684803"/>
          </a:xfrm>
          <a:prstGeom prst="rect">
            <a:avLst/>
          </a:prstGeom>
          <a:noFill/>
        </p:spPr>
        <p:txBody>
          <a:bodyPr wrap="square" lIns="68580" tIns="34290" rIns="68580" bIns="34290" anchor="t">
            <a:spAutoFit/>
          </a:bodyPr>
          <a:lstStyle/>
          <a:p>
            <a:pPr algn="just" defTabSz="630936" fontAlgn="base">
              <a:spcAft>
                <a:spcPts val="600"/>
              </a:spcAft>
              <a:defRPr/>
            </a:pPr>
            <a:r>
              <a:rPr lang="en-US" sz="4000" b="1" kern="1200" dirty="0">
                <a:solidFill>
                  <a:schemeClr val="bg1"/>
                </a:solidFill>
                <a:latin typeface="Arial" panose="020B0604020202020204" pitchFamily="34" charset="0"/>
                <a:cs typeface="Arial" panose="020B0604020202020204" pitchFamily="34" charset="0"/>
              </a:rPr>
              <a:t>Un </a:t>
            </a:r>
            <a:r>
              <a:rPr lang="en-US" sz="4000" b="1" kern="1200" dirty="0" err="1">
                <a:solidFill>
                  <a:schemeClr val="bg1"/>
                </a:solidFill>
                <a:latin typeface="Arial" panose="020B0604020202020204" pitchFamily="34" charset="0"/>
                <a:cs typeface="Arial" panose="020B0604020202020204" pitchFamily="34" charset="0"/>
              </a:rPr>
              <a:t>sentimentd’urgence</a:t>
            </a:r>
            <a:endParaRPr lang="en-US" sz="4000" b="1" dirty="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01481914-6DE3-2C2B-C591-7C47270F227F}"/>
              </a:ext>
            </a:extLst>
          </p:cNvPr>
          <p:cNvSpPr txBox="1"/>
          <p:nvPr/>
        </p:nvSpPr>
        <p:spPr>
          <a:xfrm>
            <a:off x="4282950" y="1941511"/>
            <a:ext cx="4856267" cy="4401205"/>
          </a:xfrm>
          <a:prstGeom prst="rect">
            <a:avLst/>
          </a:prstGeom>
          <a:noFill/>
        </p:spPr>
        <p:txBody>
          <a:bodyPr wrap="square" lIns="91440" tIns="45720" rIns="91440" bIns="45720" anchor="t">
            <a:spAutoFit/>
          </a:bodyPr>
          <a:lstStyle>
            <a:defPPr>
              <a:defRPr lang="en-US"/>
            </a:defPPr>
            <a:lvl1pPr algn="just" fontAlgn="base">
              <a:defRPr b="1" i="0">
                <a:solidFill>
                  <a:schemeClr val="bg1"/>
                </a:solidFill>
                <a:effectLst/>
                <a:latin typeface="NeueHaasGroteskDisp W01"/>
              </a:defRPr>
            </a:lvl1pPr>
          </a:lstStyle>
          <a:p>
            <a:pPr defTabSz="630936">
              <a:defRPr/>
            </a:pPr>
            <a:r>
              <a:rPr lang="en-US" sz="2400" b="1" i="0" kern="1200" dirty="0">
                <a:solidFill>
                  <a:schemeClr val="tx2"/>
                </a:solidFill>
                <a:effectLst/>
                <a:latin typeface="Arial"/>
                <a:cs typeface="Arial"/>
              </a:rPr>
              <a:t>5 minutes</a:t>
            </a:r>
          </a:p>
          <a:p>
            <a:pPr algn="l" defTabSz="630936">
              <a:defRPr/>
            </a:pPr>
            <a:r>
              <a:rPr lang="fr-FR" sz="1600" b="0" i="0" kern="1200" dirty="0">
                <a:solidFill>
                  <a:schemeClr val="tx1"/>
                </a:solidFill>
                <a:effectLst/>
                <a:latin typeface="Arial"/>
                <a:cs typeface="Arial"/>
              </a:rPr>
              <a:t>Une personne meurt d’une maladie du cœur, d’un AVC ou d’un déficit cognitif d’origine vasculaire toutes les 5 minutes au pays</a:t>
            </a:r>
            <a:r>
              <a:rPr lang="en-US" sz="1600" b="0" dirty="0">
                <a:solidFill>
                  <a:schemeClr val="tx1"/>
                </a:solidFill>
                <a:latin typeface="Arial"/>
                <a:cs typeface="Arial"/>
              </a:rPr>
              <a:t>.</a:t>
            </a:r>
          </a:p>
          <a:p>
            <a:pPr defTabSz="630936">
              <a:defRPr/>
            </a:pPr>
            <a:endParaRPr lang="en-US" sz="2400" b="1" i="0" kern="1200" dirty="0">
              <a:solidFill>
                <a:schemeClr val="tx2"/>
              </a:solidFill>
              <a:effectLst/>
              <a:latin typeface="Arial"/>
              <a:cs typeface="Arial"/>
            </a:endParaRPr>
          </a:p>
          <a:p>
            <a:pPr defTabSz="630936">
              <a:defRPr/>
            </a:pPr>
            <a:r>
              <a:rPr lang="en-US" sz="2400" b="1" i="0" kern="1200" dirty="0">
                <a:solidFill>
                  <a:schemeClr val="tx2"/>
                </a:solidFill>
                <a:effectLst/>
                <a:latin typeface="Arial"/>
                <a:cs typeface="Arial"/>
              </a:rPr>
              <a:t>3.5 million</a:t>
            </a:r>
          </a:p>
          <a:p>
            <a:pPr algn="l" defTabSz="630936">
              <a:defRPr/>
            </a:pPr>
            <a:r>
              <a:rPr lang="fr-FR" sz="1600" b="0" dirty="0">
                <a:solidFill>
                  <a:schemeClr val="tx1"/>
                </a:solidFill>
                <a:latin typeface="Arial"/>
                <a:cs typeface="Arial"/>
              </a:rPr>
              <a:t>Au pays, 3,5 millions de personnes de tous âges, de toutes origines ethniques et de tous genres vivent avec une maladie du cœur, un déficit cognitif d’origine vasculaire ou les séquelles d’un AVC.</a:t>
            </a:r>
          </a:p>
          <a:p>
            <a:pPr algn="l" defTabSz="630936">
              <a:defRPr/>
            </a:pPr>
            <a:endParaRPr lang="en-US" sz="2400" b="1" i="0" kern="1200" dirty="0">
              <a:solidFill>
                <a:prstClr val="black">
                  <a:lumMod val="65000"/>
                  <a:lumOff val="35000"/>
                </a:prstClr>
              </a:solidFill>
              <a:effectLst/>
              <a:latin typeface="Arial" panose="020B0604020202020204" pitchFamily="34" charset="0"/>
              <a:cs typeface="Arial" panose="020B0604020202020204" pitchFamily="34" charset="0"/>
            </a:endParaRPr>
          </a:p>
          <a:p>
            <a:pPr defTabSz="630936">
              <a:defRPr/>
            </a:pPr>
            <a:r>
              <a:rPr lang="en-US" sz="2400" b="1" i="0" kern="1200" dirty="0">
                <a:solidFill>
                  <a:schemeClr val="tx2"/>
                </a:solidFill>
                <a:effectLst/>
                <a:latin typeface="Arial"/>
                <a:cs typeface="Arial"/>
              </a:rPr>
              <a:t>80%</a:t>
            </a:r>
            <a:endParaRPr lang="en-US" sz="2400" b="1" i="0" kern="1200" dirty="0">
              <a:solidFill>
                <a:srgbClr val="C00000"/>
              </a:solidFill>
              <a:effectLst/>
              <a:latin typeface="Arial"/>
              <a:cs typeface="Arial"/>
            </a:endParaRPr>
          </a:p>
          <a:p>
            <a:pPr algn="l" defTabSz="630936">
              <a:defRPr/>
            </a:pPr>
            <a:r>
              <a:rPr lang="fr-FR" sz="1600" b="0" dirty="0">
                <a:solidFill>
                  <a:schemeClr val="tx1"/>
                </a:solidFill>
                <a:latin typeface="Arial"/>
                <a:cs typeface="Arial"/>
              </a:rPr>
              <a:t>En fait, 80 % des cas de maladies du cœur et d’AVC précoces pourraient être évités grâce à de saines habitudes de vies.</a:t>
            </a:r>
            <a:endParaRPr lang="en-US" sz="1200" dirty="0">
              <a:solidFill>
                <a:prstClr val="black">
                  <a:lumMod val="65000"/>
                  <a:lumOff val="35000"/>
                </a:prstClr>
              </a:solidFill>
              <a:latin typeface="Neue Haas Grotesk Text Pro" panose="020B0504020202020204" pitchFamily="34" charset="0"/>
              <a:cs typeface="Arial"/>
            </a:endParaRPr>
          </a:p>
        </p:txBody>
      </p:sp>
      <p:pic>
        <p:nvPicPr>
          <p:cNvPr id="10" name="Picture 9" descr="A person in a black shirt&#10;&#10;Description automatically generated">
            <a:extLst>
              <a:ext uri="{FF2B5EF4-FFF2-40B4-BE49-F238E27FC236}">
                <a16:creationId xmlns:a16="http://schemas.microsoft.com/office/drawing/2014/main" id="{7E7993CC-8FCC-247E-F9BC-88A07C5CBEE3}"/>
              </a:ext>
            </a:extLst>
          </p:cNvPr>
          <p:cNvPicPr>
            <a:picLocks noChangeAspect="1"/>
          </p:cNvPicPr>
          <p:nvPr/>
        </p:nvPicPr>
        <p:blipFill>
          <a:blip r:embed="rId3" cstate="print">
            <a:extLst>
              <a:ext uri="{28A0092B-C50C-407E-A947-70E740481C1C}">
                <a14:useLocalDpi xmlns:a14="http://schemas.microsoft.com/office/drawing/2010/main" val="0"/>
              </a:ext>
            </a:extLst>
          </a:blip>
          <a:srcRect l="14235" r="23897"/>
          <a:stretch/>
        </p:blipFill>
        <p:spPr>
          <a:xfrm>
            <a:off x="461829" y="2061699"/>
            <a:ext cx="3531115" cy="3079606"/>
          </a:xfrm>
          <a:prstGeom prst="rect">
            <a:avLst/>
          </a:prstGeom>
        </p:spPr>
      </p:pic>
    </p:spTree>
    <p:extLst>
      <p:ext uri="{BB962C8B-B14F-4D97-AF65-F5344CB8AC3E}">
        <p14:creationId xmlns:p14="http://schemas.microsoft.com/office/powerpoint/2010/main" val="1516165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45DAA-27DB-2019-8184-59ED2C1DC7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71A5A1-04D8-AAF4-1AAC-8D981F28D1CB}"/>
              </a:ext>
            </a:extLst>
          </p:cNvPr>
          <p:cNvSpPr>
            <a:spLocks noGrp="1"/>
          </p:cNvSpPr>
          <p:nvPr>
            <p:ph type="title"/>
          </p:nvPr>
        </p:nvSpPr>
        <p:spPr>
          <a:xfrm>
            <a:off x="159673" y="195110"/>
            <a:ext cx="3527424" cy="575486"/>
          </a:xfrm>
        </p:spPr>
        <p:txBody>
          <a:bodyPr>
            <a:normAutofit/>
          </a:bodyPr>
          <a:lstStyle/>
          <a:p>
            <a:r>
              <a:rPr lang="en-US" sz="2400" b="1" dirty="0">
                <a:solidFill>
                  <a:srgbClr val="C00000"/>
                </a:solidFill>
                <a:latin typeface="Arial" panose="020B0604020202020204" pitchFamily="34" charset="0"/>
                <a:ea typeface="+mn-ea"/>
                <a:cs typeface="Arial" panose="020B0604020202020204" pitchFamily="34" charset="0"/>
              </a:rPr>
              <a:t>Notre impact </a:t>
            </a:r>
            <a:r>
              <a:rPr lang="en-US" sz="2400" b="1" dirty="0" err="1">
                <a:solidFill>
                  <a:srgbClr val="C00000"/>
                </a:solidFill>
                <a:latin typeface="Arial" panose="020B0604020202020204" pitchFamily="34" charset="0"/>
                <a:ea typeface="+mn-ea"/>
                <a:cs typeface="Arial" panose="020B0604020202020204" pitchFamily="34" charset="0"/>
              </a:rPr>
              <a:t>en</a:t>
            </a:r>
            <a:r>
              <a:rPr lang="en-US" sz="2400" b="1" dirty="0">
                <a:solidFill>
                  <a:srgbClr val="C00000"/>
                </a:solidFill>
                <a:latin typeface="Arial" panose="020B0604020202020204" pitchFamily="34" charset="0"/>
                <a:ea typeface="+mn-ea"/>
                <a:cs typeface="Arial" panose="020B0604020202020204" pitchFamily="34" charset="0"/>
              </a:rPr>
              <a:t> 2024</a:t>
            </a:r>
          </a:p>
        </p:txBody>
      </p:sp>
      <p:sp>
        <p:nvSpPr>
          <p:cNvPr id="3" name="Content Placeholder 2">
            <a:extLst>
              <a:ext uri="{FF2B5EF4-FFF2-40B4-BE49-F238E27FC236}">
                <a16:creationId xmlns:a16="http://schemas.microsoft.com/office/drawing/2014/main" id="{7AC17888-A693-8CD0-190D-B75FF18BFE61}"/>
              </a:ext>
            </a:extLst>
          </p:cNvPr>
          <p:cNvSpPr>
            <a:spLocks noGrp="1"/>
          </p:cNvSpPr>
          <p:nvPr>
            <p:ph idx="1"/>
          </p:nvPr>
        </p:nvSpPr>
        <p:spPr>
          <a:xfrm>
            <a:off x="159673" y="770596"/>
            <a:ext cx="3399604" cy="3143241"/>
          </a:xfrm>
        </p:spPr>
        <p:txBody>
          <a:bodyPr>
            <a:noAutofit/>
          </a:bodyPr>
          <a:lstStyle/>
          <a:p>
            <a:pPr marL="0" indent="0">
              <a:buNone/>
            </a:pPr>
            <a:r>
              <a:rPr lang="fr-FR" sz="1200" kern="1200" dirty="0">
                <a:latin typeface="Arial" panose="020B0604020202020204" pitchFamily="34" charset="0"/>
                <a:cs typeface="Arial" panose="020B0604020202020204" pitchFamily="34" charset="0"/>
              </a:rPr>
              <a:t>Depuis plus de 70 ans, nous nous consacrons à la lutte contre les maladies du cœur et l’AVC.</a:t>
            </a:r>
            <a:br>
              <a:rPr lang="en-US" sz="1200" kern="1200" dirty="0">
                <a:latin typeface="Arial" panose="020B0604020202020204" pitchFamily="34" charset="0"/>
                <a:cs typeface="Arial" panose="020B0604020202020204" pitchFamily="34" charset="0"/>
              </a:rPr>
            </a:br>
            <a:br>
              <a:rPr lang="en-US" sz="1200" kern="1200" dirty="0">
                <a:latin typeface="Arial" panose="020B0604020202020204" pitchFamily="34" charset="0"/>
                <a:cs typeface="Arial" panose="020B0604020202020204" pitchFamily="34" charset="0"/>
              </a:rPr>
            </a:br>
            <a:r>
              <a:rPr lang="fr-FR" sz="1200" dirty="0">
                <a:latin typeface="Arial" panose="020B0604020202020204" pitchFamily="34" charset="0"/>
                <a:cs typeface="Arial" panose="020B0604020202020204" pitchFamily="34" charset="0"/>
              </a:rPr>
              <a:t>Voici certaines des réalisations de Cœur + AVC en 2024 :</a:t>
            </a:r>
          </a:p>
          <a:p>
            <a:r>
              <a:rPr lang="fr-FR" sz="1200" b="1" dirty="0">
                <a:latin typeface="Arial" panose="020B0604020202020204" pitchFamily="34" charset="0"/>
                <a:cs typeface="Arial" panose="020B0604020202020204" pitchFamily="34" charset="0"/>
              </a:rPr>
              <a:t>Financement d’un plus grand nombre de recherches vitales qui amélioreront les résultats en santé chez les femmes qui vivent avec une maladie du cœur ou les séquelles d’un AVC. </a:t>
            </a:r>
            <a:r>
              <a:rPr lang="fr-FR" sz="1200" dirty="0">
                <a:latin typeface="Arial" panose="020B0604020202020204" pitchFamily="34" charset="0"/>
                <a:cs typeface="Arial" panose="020B0604020202020204" pitchFamily="34" charset="0"/>
              </a:rPr>
              <a:t>Cela comprend un investissement de dix millions de dollars dans les </a:t>
            </a:r>
            <a:r>
              <a:rPr lang="fr-FR" sz="1200" dirty="0">
                <a:latin typeface="Arial" panose="020B0604020202020204" pitchFamily="34" charset="0"/>
                <a:cs typeface="Arial" panose="020B0604020202020204" pitchFamily="34" charset="0"/>
                <a:hlinkClick r:id="rId3"/>
              </a:rPr>
              <a:t>Réseaux d’excellence en recherche sur la santé cardiaque et cérébrale des femmes </a:t>
            </a:r>
            <a:r>
              <a:rPr lang="fr-FR" sz="1200" dirty="0">
                <a:latin typeface="Arial" panose="020B0604020202020204" pitchFamily="34" charset="0"/>
                <a:cs typeface="Arial" panose="020B0604020202020204" pitchFamily="34" charset="0"/>
              </a:rPr>
              <a:t>et le lancement de nos </a:t>
            </a:r>
            <a:r>
              <a:rPr lang="fr-FR" sz="1200" dirty="0">
                <a:latin typeface="Arial" panose="020B0604020202020204" pitchFamily="34" charset="0"/>
                <a:cs typeface="Arial" panose="020B0604020202020204" pitchFamily="34" charset="0"/>
                <a:hlinkClick r:id="rId4"/>
              </a:rPr>
              <a:t>bourses de fonctionnement pour la recherche sur la santé cardiaque et cérébrale des femmes</a:t>
            </a:r>
            <a:r>
              <a:rPr lang="fr-FR" sz="1200" dirty="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fr-FR" sz="1200" b="1" kern="1200" dirty="0">
                <a:latin typeface="Arial" panose="020B0604020202020204" pitchFamily="34" charset="0"/>
                <a:cs typeface="Arial" panose="020B0604020202020204" pitchFamily="34" charset="0"/>
              </a:rPr>
              <a:t>Célébration du 10e anniversaire de la campagne VITE sur les signes de l’AVC</a:t>
            </a:r>
            <a:r>
              <a:rPr lang="fr-FR" sz="1200" kern="1200" dirty="0">
                <a:latin typeface="Arial" panose="020B0604020202020204" pitchFamily="34" charset="0"/>
                <a:cs typeface="Arial" panose="020B0604020202020204" pitchFamily="34" charset="0"/>
              </a:rPr>
              <a:t> en soulignant les progrès remarquables dans la sensibilisation aux signes de l’AVC.</a:t>
            </a:r>
          </a:p>
          <a:p>
            <a:r>
              <a:rPr lang="en-US" sz="1200" b="1" kern="1200" dirty="0">
                <a:latin typeface="Arial" panose="020B0604020202020204" pitchFamily="34" charset="0"/>
                <a:cs typeface="Arial" panose="020B0604020202020204" pitchFamily="34" charset="0"/>
              </a:rPr>
              <a:t>Launched </a:t>
            </a:r>
            <a:r>
              <a:rPr lang="fr-FR" sz="1200" b="1" kern="1200" dirty="0">
                <a:latin typeface="Arial" panose="020B0604020202020204" pitchFamily="34" charset="0"/>
                <a:cs typeface="Arial" panose="020B0604020202020204" pitchFamily="34" charset="0"/>
              </a:rPr>
              <a:t>Lancement du concours de </a:t>
            </a:r>
            <a:r>
              <a:rPr lang="fr-FR" sz="1200" b="1" kern="1200" dirty="0">
                <a:latin typeface="Arial" panose="020B0604020202020204" pitchFamily="34" charset="0"/>
                <a:cs typeface="Arial" panose="020B0604020202020204" pitchFamily="34" charset="0"/>
                <a:hlinkClick r:id="rId5"/>
              </a:rPr>
              <a:t>Subventions d’équipe pour la recherche sur les cardiopathies congénitales </a:t>
            </a:r>
            <a:r>
              <a:rPr lang="fr-FR" sz="1200" kern="1200" dirty="0">
                <a:latin typeface="Arial" panose="020B0604020202020204" pitchFamily="34" charset="0"/>
                <a:cs typeface="Arial" panose="020B0604020202020204" pitchFamily="34" charset="0"/>
              </a:rPr>
              <a:t>qui vise à améliorer la santé et le bien-être des personnes atteintes d’une cardiopathie congénitale, à toutes les étapes de leur vie.</a:t>
            </a:r>
          </a:p>
          <a:p>
            <a:r>
              <a:rPr lang="fr-FR" sz="1200" dirty="0">
                <a:latin typeface="Arial" panose="020B0604020202020204" pitchFamily="34" charset="0"/>
                <a:cs typeface="Arial" panose="020B0604020202020204" pitchFamily="34" charset="0"/>
                <a:hlinkClick r:id="rId6"/>
              </a:rPr>
              <a:t>Plaidoyer pour l’adoption de lois</a:t>
            </a:r>
            <a:r>
              <a:rPr lang="fr-FR" sz="1200" dirty="0">
                <a:latin typeface="Arial" panose="020B0604020202020204" pitchFamily="34" charset="0"/>
                <a:cs typeface="Arial" panose="020B0604020202020204" pitchFamily="34" charset="0"/>
              </a:rPr>
              <a:t> </a:t>
            </a:r>
            <a:r>
              <a:rPr lang="fr-FR" sz="1200" kern="1200" dirty="0">
                <a:latin typeface="Arial" panose="020B0604020202020204" pitchFamily="34" charset="0"/>
                <a:cs typeface="Arial" panose="020B0604020202020204" pitchFamily="34" charset="0"/>
              </a:rPr>
              <a:t>visant à </a:t>
            </a:r>
            <a:r>
              <a:rPr lang="fr-FR" sz="1200" b="1" kern="1200" dirty="0">
                <a:latin typeface="Arial" panose="020B0604020202020204" pitchFamily="34" charset="0"/>
                <a:cs typeface="Arial" panose="020B0604020202020204" pitchFamily="34" charset="0"/>
              </a:rPr>
              <a:t>augmenter la taxe sur les produits de vapotage et à financer un programme national d’alimentation en milieu scolaire</a:t>
            </a:r>
            <a:r>
              <a:rPr lang="fr-FR" sz="1200" kern="1200" dirty="0">
                <a:latin typeface="Arial" panose="020B0604020202020204" pitchFamily="34" charset="0"/>
                <a:cs typeface="Arial" panose="020B0604020202020204" pitchFamily="34" charset="0"/>
              </a:rPr>
              <a:t>.</a:t>
            </a:r>
          </a:p>
        </p:txBody>
      </p:sp>
      <p:pic>
        <p:nvPicPr>
          <p:cNvPr id="12" name="Picture 11" descr="A person looking at a person&#10;&#10;Description automatically generated">
            <a:extLst>
              <a:ext uri="{FF2B5EF4-FFF2-40B4-BE49-F238E27FC236}">
                <a16:creationId xmlns:a16="http://schemas.microsoft.com/office/drawing/2014/main" id="{EB4384E2-3E2D-F31F-66A1-DF16A2FC065E}"/>
              </a:ext>
            </a:extLst>
          </p:cNvPr>
          <p:cNvPicPr>
            <a:picLocks noChangeAspect="1"/>
          </p:cNvPicPr>
          <p:nvPr/>
        </p:nvPicPr>
        <p:blipFill>
          <a:blip r:embed="rId7">
            <a:extLst>
              <a:ext uri="{28A0092B-C50C-407E-A947-70E740481C1C}">
                <a14:useLocalDpi xmlns:a14="http://schemas.microsoft.com/office/drawing/2010/main" val="0"/>
              </a:ext>
            </a:extLst>
          </a:blip>
          <a:srcRect l="26413" r="21161" b="-1"/>
          <a:stretch/>
        </p:blipFill>
        <p:spPr>
          <a:xfrm>
            <a:off x="3757789" y="10"/>
            <a:ext cx="5386210" cy="6857990"/>
          </a:xfrm>
          <a:prstGeom prst="rect">
            <a:avLst/>
          </a:prstGeom>
          <a:effectLst/>
        </p:spPr>
      </p:pic>
    </p:spTree>
    <p:extLst>
      <p:ext uri="{BB962C8B-B14F-4D97-AF65-F5344CB8AC3E}">
        <p14:creationId xmlns:p14="http://schemas.microsoft.com/office/powerpoint/2010/main" val="2787700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 name="Rectangle 106">
            <a:extLst>
              <a:ext uri="{FF2B5EF4-FFF2-40B4-BE49-F238E27FC236}">
                <a16:creationId xmlns:a16="http://schemas.microsoft.com/office/drawing/2014/main" id="{9B37791B-B040-4694-BFDC-8DD132D86E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9" name="Group 108">
            <a:extLst>
              <a:ext uri="{FF2B5EF4-FFF2-40B4-BE49-F238E27FC236}">
                <a16:creationId xmlns:a16="http://schemas.microsoft.com/office/drawing/2014/main" id="{59A59B10-9D94-4C5B-8BF0-95928DCEB1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9144000" cy="3561989"/>
            <a:chOff x="0" y="3296011"/>
            <a:chExt cx="12192000" cy="3561989"/>
          </a:xfrm>
          <a:effectLst>
            <a:outerShdw blurRad="254000" dist="152400" dir="16200000" rotWithShape="0">
              <a:prstClr val="black">
                <a:alpha val="10000"/>
              </a:prstClr>
            </a:outerShdw>
          </a:effectLst>
        </p:grpSpPr>
        <p:grpSp>
          <p:nvGrpSpPr>
            <p:cNvPr id="110" name="Group 109">
              <a:extLst>
                <a:ext uri="{FF2B5EF4-FFF2-40B4-BE49-F238E27FC236}">
                  <a16:creationId xmlns:a16="http://schemas.microsoft.com/office/drawing/2014/main" id="{354E31B9-72DD-4DE4-B3E3-4395530BEC1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114" name="Freeform: Shape 113">
                <a:extLst>
                  <a:ext uri="{FF2B5EF4-FFF2-40B4-BE49-F238E27FC236}">
                    <a16:creationId xmlns:a16="http://schemas.microsoft.com/office/drawing/2014/main" id="{68738192-1FEA-49E1-BFF3-6D1C324A5C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5" name="Freeform: Shape 114">
                <a:extLst>
                  <a:ext uri="{FF2B5EF4-FFF2-40B4-BE49-F238E27FC236}">
                    <a16:creationId xmlns:a16="http://schemas.microsoft.com/office/drawing/2014/main" id="{F3C51644-0F34-453B-92B8-9FF33932E2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11" name="Group 110">
              <a:extLst>
                <a:ext uri="{FF2B5EF4-FFF2-40B4-BE49-F238E27FC236}">
                  <a16:creationId xmlns:a16="http://schemas.microsoft.com/office/drawing/2014/main" id="{8ADB9AB8-2EB4-4B5E-9A1E-84F2E44D9185}"/>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112" name="Freeform: Shape 111">
                <a:extLst>
                  <a:ext uri="{FF2B5EF4-FFF2-40B4-BE49-F238E27FC236}">
                    <a16:creationId xmlns:a16="http://schemas.microsoft.com/office/drawing/2014/main" id="{95F439B0-E080-4B01-85AF-D226A85BA4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3" name="Freeform: Shape 112">
                <a:extLst>
                  <a:ext uri="{FF2B5EF4-FFF2-40B4-BE49-F238E27FC236}">
                    <a16:creationId xmlns:a16="http://schemas.microsoft.com/office/drawing/2014/main" id="{EDEC643B-AA3F-4913-B411-1458BCEF26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4">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
        <p:nvSpPr>
          <p:cNvPr id="3" name="Title 2">
            <a:extLst>
              <a:ext uri="{FF2B5EF4-FFF2-40B4-BE49-F238E27FC236}">
                <a16:creationId xmlns:a16="http://schemas.microsoft.com/office/drawing/2014/main" id="{1980DCCC-0D62-1B3D-4B1A-68EA92A53649}"/>
              </a:ext>
            </a:extLst>
          </p:cNvPr>
          <p:cNvSpPr>
            <a:spLocks noGrp="1"/>
          </p:cNvSpPr>
          <p:nvPr>
            <p:ph type="title"/>
          </p:nvPr>
        </p:nvSpPr>
        <p:spPr>
          <a:xfrm>
            <a:off x="2965799" y="6280270"/>
            <a:ext cx="6177244" cy="436715"/>
          </a:xfrm>
        </p:spPr>
        <p:txBody>
          <a:bodyPr vert="horz" lIns="91440" tIns="45720" rIns="91440" bIns="45720" rtlCol="0" anchor="b">
            <a:normAutofit/>
          </a:bodyPr>
          <a:lstStyle/>
          <a:p>
            <a:pPr algn="r"/>
            <a:r>
              <a:rPr lang="fr-FR" sz="2000" dirty="0">
                <a:solidFill>
                  <a:schemeClr val="bg1"/>
                </a:solidFill>
                <a:latin typeface="Arial"/>
                <a:ea typeface="+mj-ea"/>
                <a:cs typeface="Arial"/>
              </a:rPr>
              <a:t>Le combat pour garder les familles unies</a:t>
            </a:r>
            <a:endParaRPr lang="en-US" sz="2000" kern="1200" dirty="0">
              <a:solidFill>
                <a:schemeClr val="bg1"/>
              </a:solidFill>
              <a:latin typeface="Arial" panose="020B0604020202020204" pitchFamily="34" charset="0"/>
              <a:ea typeface="+mj-ea"/>
              <a:cs typeface="Arial" panose="020B0604020202020204" pitchFamily="34" charset="0"/>
            </a:endParaRPr>
          </a:p>
        </p:txBody>
      </p:sp>
      <p:pic>
        <p:nvPicPr>
          <p:cNvPr id="2" name="Online Media 1" title="Le combat pour garder les familles unies">
            <a:hlinkClick r:id="" action="ppaction://media"/>
            <a:extLst>
              <a:ext uri="{FF2B5EF4-FFF2-40B4-BE49-F238E27FC236}">
                <a16:creationId xmlns:a16="http://schemas.microsoft.com/office/drawing/2014/main" id="{DD38AFEE-AC15-0809-0940-A3129AF3D571}"/>
              </a:ext>
            </a:extLst>
          </p:cNvPr>
          <p:cNvPicPr>
            <a:picLocks noRot="1" noChangeAspect="1"/>
          </p:cNvPicPr>
          <p:nvPr>
            <a:videoFile r:link="rId1"/>
          </p:nvPr>
        </p:nvPicPr>
        <p:blipFill>
          <a:blip r:embed="rId5"/>
          <a:stretch>
            <a:fillRect/>
          </a:stretch>
        </p:blipFill>
        <p:spPr>
          <a:xfrm>
            <a:off x="1566193" y="886968"/>
            <a:ext cx="6011614" cy="3394057"/>
          </a:xfrm>
          <a:prstGeom prst="rect">
            <a:avLst/>
          </a:prstGeom>
        </p:spPr>
      </p:pic>
    </p:spTree>
    <p:extLst>
      <p:ext uri="{BB962C8B-B14F-4D97-AF65-F5344CB8AC3E}">
        <p14:creationId xmlns:p14="http://schemas.microsoft.com/office/powerpoint/2010/main" val="2180621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EA2A1-3458-ACE4-ADBC-00BAF7220014}"/>
            </a:ext>
          </a:extLst>
        </p:cNvPr>
        <p:cNvGrpSpPr/>
        <p:nvPr/>
      </p:nvGrpSpPr>
      <p:grpSpPr>
        <a:xfrm>
          <a:off x="0" y="0"/>
          <a:ext cx="0" cy="0"/>
          <a:chOff x="0" y="0"/>
          <a:chExt cx="0" cy="0"/>
        </a:xfrm>
      </p:grpSpPr>
      <p:pic>
        <p:nvPicPr>
          <p:cNvPr id="3" name="Picture 2" descr="A red heart and a letter&#10;&#10;Description automatically generated">
            <a:extLst>
              <a:ext uri="{FF2B5EF4-FFF2-40B4-BE49-F238E27FC236}">
                <a16:creationId xmlns:a16="http://schemas.microsoft.com/office/drawing/2014/main" id="{73F13F78-34E0-504F-69AF-39B3E60D57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389" y="2504390"/>
            <a:ext cx="2095500" cy="1247775"/>
          </a:xfrm>
          <a:prstGeom prst="rect">
            <a:avLst/>
          </a:prstGeom>
        </p:spPr>
      </p:pic>
      <p:sp>
        <p:nvSpPr>
          <p:cNvPr id="4" name="TextBox 3">
            <a:extLst>
              <a:ext uri="{FF2B5EF4-FFF2-40B4-BE49-F238E27FC236}">
                <a16:creationId xmlns:a16="http://schemas.microsoft.com/office/drawing/2014/main" id="{598DC4A1-32C2-804D-3110-2170F2F99278}"/>
              </a:ext>
            </a:extLst>
          </p:cNvPr>
          <p:cNvSpPr txBox="1"/>
          <p:nvPr/>
        </p:nvSpPr>
        <p:spPr>
          <a:xfrm>
            <a:off x="3386908" y="2763768"/>
            <a:ext cx="4699473" cy="954107"/>
          </a:xfrm>
          <a:prstGeom prst="rect">
            <a:avLst/>
          </a:prstGeom>
          <a:noFill/>
        </p:spPr>
        <p:txBody>
          <a:bodyPr wrap="square">
            <a:spAutoFit/>
          </a:bodyPr>
          <a:lstStyle/>
          <a:p>
            <a:pPr defTabSz="685800" fontAlgn="base">
              <a:defRPr/>
            </a:pPr>
            <a:r>
              <a:rPr lang="fr-FR" sz="2800" b="1" dirty="0">
                <a:latin typeface="Arial" panose="020B0604020202020204" pitchFamily="34" charset="0"/>
                <a:cs typeface="Arial" panose="020B0604020202020204" pitchFamily="34" charset="0"/>
              </a:rPr>
              <a:t>Maladies du cœur et AVC : ce qu’il faut savoir</a:t>
            </a:r>
            <a:endParaRPr lang="en-US"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834890"/>
      </p:ext>
    </p:extLst>
  </p:cSld>
  <p:clrMapOvr>
    <a:masterClrMapping/>
  </p:clrMapOvr>
</p:sld>
</file>

<file path=ppt/theme/theme1.xml><?xml version="1.0" encoding="utf-8"?>
<a:theme xmlns:a="http://schemas.openxmlformats.org/drawingml/2006/main" name="1_Office Theme">
  <a:themeElements>
    <a:clrScheme name="Custom 1">
      <a:dk1>
        <a:srgbClr val="000000"/>
      </a:dk1>
      <a:lt1>
        <a:srgbClr val="FFFFFF"/>
      </a:lt1>
      <a:dk2>
        <a:srgbClr val="DD2211"/>
      </a:dk2>
      <a:lt2>
        <a:srgbClr val="F4F4F4"/>
      </a:lt2>
      <a:accent1>
        <a:srgbClr val="E6E6E6"/>
      </a:accent1>
      <a:accent2>
        <a:srgbClr val="D1D1D1"/>
      </a:accent2>
      <a:accent3>
        <a:srgbClr val="BBBBBB"/>
      </a:accent3>
      <a:accent4>
        <a:srgbClr val="A4A4A4"/>
      </a:accent4>
      <a:accent5>
        <a:srgbClr val="8D8D8D"/>
      </a:accent5>
      <a:accent6>
        <a:srgbClr val="747474"/>
      </a:accent6>
      <a:hlink>
        <a:srgbClr val="DD2211"/>
      </a:hlink>
      <a:folHlink>
        <a:srgbClr val="0014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Custom 1">
      <a:dk1>
        <a:srgbClr val="000000"/>
      </a:dk1>
      <a:lt1>
        <a:srgbClr val="FFFFFF"/>
      </a:lt1>
      <a:dk2>
        <a:srgbClr val="DD2211"/>
      </a:dk2>
      <a:lt2>
        <a:srgbClr val="F4F4F4"/>
      </a:lt2>
      <a:accent1>
        <a:srgbClr val="E6E6E6"/>
      </a:accent1>
      <a:accent2>
        <a:srgbClr val="D1D1D1"/>
      </a:accent2>
      <a:accent3>
        <a:srgbClr val="BBBBBB"/>
      </a:accent3>
      <a:accent4>
        <a:srgbClr val="A4A4A4"/>
      </a:accent4>
      <a:accent5>
        <a:srgbClr val="8D8D8D"/>
      </a:accent5>
      <a:accent6>
        <a:srgbClr val="747474"/>
      </a:accent6>
      <a:hlink>
        <a:srgbClr val="DD2211"/>
      </a:hlink>
      <a:folHlink>
        <a:srgbClr val="0014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Custom 1">
      <a:dk1>
        <a:srgbClr val="000000"/>
      </a:dk1>
      <a:lt1>
        <a:srgbClr val="FFFFFF"/>
      </a:lt1>
      <a:dk2>
        <a:srgbClr val="DD2211"/>
      </a:dk2>
      <a:lt2>
        <a:srgbClr val="F4F4F4"/>
      </a:lt2>
      <a:accent1>
        <a:srgbClr val="E6E6E6"/>
      </a:accent1>
      <a:accent2>
        <a:srgbClr val="D1D1D1"/>
      </a:accent2>
      <a:accent3>
        <a:srgbClr val="BBBBBB"/>
      </a:accent3>
      <a:accent4>
        <a:srgbClr val="A4A4A4"/>
      </a:accent4>
      <a:accent5>
        <a:srgbClr val="8D8D8D"/>
      </a:accent5>
      <a:accent6>
        <a:srgbClr val="747474"/>
      </a:accent6>
      <a:hlink>
        <a:srgbClr val="DD2211"/>
      </a:hlink>
      <a:folHlink>
        <a:srgbClr val="00140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4A7CAA39E54644C89388590926DE757" ma:contentTypeVersion="23" ma:contentTypeDescription="Create a new document." ma:contentTypeScope="" ma:versionID="3ce9bb04dd31ba75fa99bd546c4c1b8d">
  <xsd:schema xmlns:xsd="http://www.w3.org/2001/XMLSchema" xmlns:xs="http://www.w3.org/2001/XMLSchema" xmlns:p="http://schemas.microsoft.com/office/2006/metadata/properties" xmlns:ns1="http://schemas.microsoft.com/sharepoint/v3" xmlns:ns2="4dcd0d56-b722-4ae4-bba8-25ec89da34be" xmlns:ns3="179f8a0d-0c16-465a-8b60-3f6fb6ed45e3" targetNamespace="http://schemas.microsoft.com/office/2006/metadata/properties" ma:root="true" ma:fieldsID="e3803a055c5e33a7665b07da4edcbdf3" ns1:_="" ns2:_="" ns3:_="">
    <xsd:import namespace="http://schemas.microsoft.com/sharepoint/v3"/>
    <xsd:import namespace="4dcd0d56-b722-4ae4-bba8-25ec89da34be"/>
    <xsd:import namespace="179f8a0d-0c16-465a-8b60-3f6fb6ed45e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1:_ip_UnifiedCompliancePolicyProperties" minOccurs="0"/>
                <xsd:element ref="ns1:_ip_UnifiedCompliancePolicyUIAction" minOccurs="0"/>
                <xsd:element ref="ns2:MediaLengthInSeconds" minOccurs="0"/>
                <xsd:element ref="ns3:TaxCatchAll" minOccurs="0"/>
                <xsd:element ref="ns2:lcf76f155ced4ddcb4097134ff3c332f"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cd0d56-b722-4ae4-bba8-25ec89da34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4a7174-b0ce-407b-81dc-3148d3f98730" ma:termSetId="09814cd3-568e-fe90-9814-8d621ff8fb84" ma:anchorId="fba54fb3-c3e1-fe81-a776-ca4b69148c4d" ma:open="true" ma:isKeyword="false">
      <xsd:complexType>
        <xsd:sequence>
          <xsd:element ref="pc:Terms" minOccurs="0" maxOccurs="1"/>
        </xsd:sequence>
      </xsd:complex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9f8a0d-0c16-465a-8b60-3f6fb6ed45e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ccdce6b-0ef2-4716-8d81-d6cf04993936}" ma:internalName="TaxCatchAll" ma:showField="CatchAllData" ma:web="179f8a0d-0c16-465a-8b60-3f6fb6ed45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179f8a0d-0c16-465a-8b60-3f6fb6ed45e3" xsi:nil="true"/>
    <lcf76f155ced4ddcb4097134ff3c332f xmlns="4dcd0d56-b722-4ae4-bba8-25ec89da34be">
      <Terms xmlns="http://schemas.microsoft.com/office/infopath/2007/PartnerControls"/>
    </lcf76f155ced4ddcb4097134ff3c332f>
    <SharedWithUsers xmlns="179f8a0d-0c16-465a-8b60-3f6fb6ed45e3">
      <UserInfo>
        <DisplayName>Tracey Matsugu</DisplayName>
        <AccountId>382</AccountId>
        <AccountType/>
      </UserInfo>
      <UserInfo>
        <DisplayName>Averie Hunt</DisplayName>
        <AccountId>3040</AccountId>
        <AccountType/>
      </UserInfo>
      <UserInfo>
        <DisplayName>Stacey Leake</DisplayName>
        <AccountId>358</AccountId>
        <AccountType/>
      </UserInfo>
      <UserInfo>
        <DisplayName>Sarah Durnan</DisplayName>
        <AccountId>2171</AccountId>
        <AccountType/>
      </UserInfo>
      <UserInfo>
        <DisplayName>Alex Holton</DisplayName>
        <AccountId>378</AccountId>
        <AccountType/>
      </UserInfo>
      <UserInfo>
        <DisplayName>Asha Lewis-Isaacs</DisplayName>
        <AccountId>3705</AccountId>
        <AccountType/>
      </UserInfo>
      <UserInfo>
        <DisplayName>Lynn Kenney</DisplayName>
        <AccountId>2170</AccountId>
        <AccountType/>
      </UserInfo>
      <UserInfo>
        <DisplayName>Eve Butstraen</DisplayName>
        <AccountId>368</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67A79EC-98E5-4B0D-9F01-45606E77B5AA}"/>
</file>

<file path=customXml/itemProps2.xml><?xml version="1.0" encoding="utf-8"?>
<ds:datastoreItem xmlns:ds="http://schemas.openxmlformats.org/officeDocument/2006/customXml" ds:itemID="{62D1139D-C9E8-4834-A051-C956563888C9}">
  <ds:schemaRef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4dcd0d56-b722-4ae4-bba8-25ec89da34be"/>
    <ds:schemaRef ds:uri="179f8a0d-0c16-465a-8b60-3f6fb6ed45e3"/>
    <ds:schemaRef ds:uri="http://schemas.microsoft.com/sharepoint/v3"/>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318D2C99-F1BA-450E-897B-CB04BDEE60D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8092</TotalTime>
  <Words>3037</Words>
  <Application>Microsoft Office PowerPoint</Application>
  <PresentationFormat>On-screen Show (4:3)</PresentationFormat>
  <Paragraphs>177</Paragraphs>
  <Slides>17</Slides>
  <Notes>17</Notes>
  <HiddenSlides>0</HiddenSlides>
  <MMClips>2</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17</vt:i4>
      </vt:variant>
    </vt:vector>
  </HeadingPairs>
  <TitlesOfParts>
    <vt:vector size="25" baseType="lpstr">
      <vt:lpstr>Aptos</vt:lpstr>
      <vt:lpstr>Arial</vt:lpstr>
      <vt:lpstr>Calibri</vt:lpstr>
      <vt:lpstr>Calibri Light</vt:lpstr>
      <vt:lpstr>Neue Haas Grotesk Text Pro</vt:lpstr>
      <vt:lpstr>1_Office Theme</vt:lpstr>
      <vt:lpstr>Custom Design</vt:lpstr>
      <vt:lpstr>Office Theme</vt:lpstr>
      <vt:lpstr>PowerPoint Presentation</vt:lpstr>
      <vt:lpstr>PowerPoint Presentation</vt:lpstr>
      <vt:lpstr>PowerPoint Presentation</vt:lpstr>
      <vt:lpstr>PowerPoint Presentation</vt:lpstr>
      <vt:lpstr>PowerPoint Presentation</vt:lpstr>
      <vt:lpstr>PowerPoint Presentation</vt:lpstr>
      <vt:lpstr>Notre impact en 2024</vt:lpstr>
      <vt:lpstr>Le combat pour garder les familles unies</vt:lpstr>
      <vt:lpstr>PowerPoint Presentation</vt:lpstr>
      <vt:lpstr>Signes d’une crise cardiaque</vt:lpstr>
      <vt:lpstr>Crise cardiaque : ce que vous devez faire</vt:lpstr>
      <vt:lpstr>Faits sur  l’AVC </vt:lpstr>
      <vt:lpstr>Signes d’un AVC</vt:lpstr>
      <vt:lpstr>PowerPoint Presentation</vt:lpstr>
      <vt:lpstr>La prévention est primordiale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Pullen</dc:creator>
  <cp:lastModifiedBy>Alex Holton</cp:lastModifiedBy>
  <cp:revision>12</cp:revision>
  <cp:lastPrinted>2024-12-16T14:31:36Z</cp:lastPrinted>
  <dcterms:created xsi:type="dcterms:W3CDTF">2021-01-28T22:32:22Z</dcterms:created>
  <dcterms:modified xsi:type="dcterms:W3CDTF">2025-08-15T13:05:47Z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D_Classification">
    <vt:lpwstr>Internal</vt:lpwstr>
  </property>
  <property fmtid="{D5CDD505-2E9C-101B-9397-08002B2CF9AE}" pid="3" name="MSIP_Label_88c63503-0fb3-4712-a32e-7ecb4b7d79e8_Enabled">
    <vt:lpwstr>true</vt:lpwstr>
  </property>
  <property fmtid="{D5CDD505-2E9C-101B-9397-08002B2CF9AE}" pid="4" name="MSIP_Label_88c63503-0fb3-4712-a32e-7ecb4b7d79e8_SetDate">
    <vt:lpwstr>2022-01-12T15:36:36Z</vt:lpwstr>
  </property>
  <property fmtid="{D5CDD505-2E9C-101B-9397-08002B2CF9AE}" pid="5" name="MSIP_Label_88c63503-0fb3-4712-a32e-7ecb4b7d79e8_Method">
    <vt:lpwstr>Standard</vt:lpwstr>
  </property>
  <property fmtid="{D5CDD505-2E9C-101B-9397-08002B2CF9AE}" pid="6" name="MSIP_Label_88c63503-0fb3-4712-a32e-7ecb4b7d79e8_Name">
    <vt:lpwstr>88c63503-0fb3-4712-a32e-7ecb4b7d79e8</vt:lpwstr>
  </property>
  <property fmtid="{D5CDD505-2E9C-101B-9397-08002B2CF9AE}" pid="7" name="MSIP_Label_88c63503-0fb3-4712-a32e-7ecb4b7d79e8_SiteId">
    <vt:lpwstr>d9da684f-2c03-432a-a7b6-ed714ffc7683</vt:lpwstr>
  </property>
  <property fmtid="{D5CDD505-2E9C-101B-9397-08002B2CF9AE}" pid="8" name="MSIP_Label_88c63503-0fb3-4712-a32e-7ecb4b7d79e8_ActionId">
    <vt:lpwstr>2fa2ec5e-1b4f-4063-a5f3-430ae344ca88</vt:lpwstr>
  </property>
  <property fmtid="{D5CDD505-2E9C-101B-9397-08002B2CF9AE}" pid="9" name="MSIP_Label_88c63503-0fb3-4712-a32e-7ecb4b7d79e8_ContentBits">
    <vt:lpwstr>2</vt:lpwstr>
  </property>
  <property fmtid="{D5CDD505-2E9C-101B-9397-08002B2CF9AE}" pid="10" name="MediaServiceImageTags">
    <vt:lpwstr/>
  </property>
  <property fmtid="{D5CDD505-2E9C-101B-9397-08002B2CF9AE}" pid="11" name="ContentTypeId">
    <vt:lpwstr>0x01010094A7CAA39E54644C89388590926DE757</vt:lpwstr>
  </property>
  <property fmtid="{D5CDD505-2E9C-101B-9397-08002B2CF9AE}" pid="12" name="Topic">
    <vt:lpwstr/>
  </property>
  <property fmtid="{D5CDD505-2E9C-101B-9397-08002B2CF9AE}" pid="13" name="Program">
    <vt:lpwstr/>
  </property>
  <property fmtid="{D5CDD505-2E9C-101B-9397-08002B2CF9AE}" pid="14" name="Province">
    <vt:lpwstr/>
  </property>
</Properties>
</file>