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37" r:id="rId5"/>
    <p:sldMasterId id="2147483753" r:id="rId6"/>
  </p:sldMasterIdLst>
  <p:notesMasterIdLst>
    <p:notesMasterId r:id="rId24"/>
  </p:notesMasterIdLst>
  <p:handoutMasterIdLst>
    <p:handoutMasterId r:id="rId25"/>
  </p:handoutMasterIdLst>
  <p:sldIdLst>
    <p:sldId id="11609" r:id="rId7"/>
    <p:sldId id="10476" r:id="rId8"/>
    <p:sldId id="11602" r:id="rId9"/>
    <p:sldId id="10477" r:id="rId10"/>
    <p:sldId id="5946" r:id="rId11"/>
    <p:sldId id="5978" r:id="rId12"/>
    <p:sldId id="11600" r:id="rId13"/>
    <p:sldId id="10450" r:id="rId14"/>
    <p:sldId id="11604" r:id="rId15"/>
    <p:sldId id="271" r:id="rId16"/>
    <p:sldId id="274" r:id="rId17"/>
    <p:sldId id="281" r:id="rId18"/>
    <p:sldId id="303" r:id="rId19"/>
    <p:sldId id="11606" r:id="rId20"/>
    <p:sldId id="308" r:id="rId21"/>
    <p:sldId id="11601" r:id="rId22"/>
    <p:sldId id="11608" r:id="rId2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9073B02-DEC4-C69E-9699-5096A9C56950}" name="Alex Holton" initials="AH" userId="S::Alex.Holton@heartandstroke.ca::28cf3638-723a-401d-8a88-785a383ade2f" providerId="AD"/>
  <p188:author id="{5C38A716-E655-582A-8DB5-40D69C44EC24}" name="Averie Hunt" initials="AH" userId="S::averie.hunt@heartandstroke.ca::d0f3cefd-66bc-47fc-9548-1470b1181992" providerId="AD"/>
  <p188:author id="{21F79F2C-1BF1-42AA-9291-E1BE918324CA}" name="Tracey Matsugu" initials="TM" userId="S::Tracey.Matsugu@heartandstroke.ca::f91e0f01-9f60-4f22-945e-ead63ba7d895" providerId="AD"/>
  <p188:author id="{96A74030-1940-822C-D6A5-1BCF424820E8}" name="Tracey Matsugu" initials="TM" userId="S::tracey.matsugu@heartandstroke.ca::f91e0f01-9f60-4f22-945e-ead63ba7d895" providerId="AD"/>
  <p188:author id="{0D8B55B9-7264-2E95-4786-E2002E7858C6}" name="Stacey Leake" initials="SL" userId="S::stacey.leake@heartandstroke.ca::9e41b1ed-209e-4d31-971f-8e9fce8dc477" providerId="AD"/>
  <p188:author id="{D575A6F9-F1DB-3458-D832-8420DE125FAB}" name="Sarah Durnan" initials="SD" userId="S::Sarah.Durnan@heartandstroke.ca::e8a7f916-3bbc-4ddd-b09c-d77963f64dc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Dana Salonen" initials="DS" lastIdx="2" clrIdx="0">
    <p:extLst>
      <p:ext uri="{19B8F6BF-5375-455C-9EA6-DF929625EA0E}">
        <p15:presenceInfo xmlns:p15="http://schemas.microsoft.com/office/powerpoint/2012/main" userId="S::Dana.Salonen@heartandstroke.ca::ab2f5b1d-4f3e-4d85-a7e9-bf1f4fb5b05b" providerId="AD"/>
      </p:ext>
    </p:extLst>
  </p:cmAuthor>
  <p:cmAuthor id="2" name="Lauren Hunter" initials="LH" lastIdx="14" clrIdx="1">
    <p:extLst>
      <p:ext uri="{19B8F6BF-5375-455C-9EA6-DF929625EA0E}">
        <p15:presenceInfo xmlns:p15="http://schemas.microsoft.com/office/powerpoint/2012/main" userId="S::Lauren.Hunter@heartandstroke.ca::c675902e-297d-4fbf-abfe-fedb7c5d864b" providerId="AD"/>
      </p:ext>
    </p:extLst>
  </p:cmAuthor>
  <p:cmAuthor id="3" name="Tracey Matsugu" initials="TM" lastIdx="1" clrIdx="2">
    <p:extLst>
      <p:ext uri="{19B8F6BF-5375-455C-9EA6-DF929625EA0E}">
        <p15:presenceInfo xmlns:p15="http://schemas.microsoft.com/office/powerpoint/2012/main" userId="S::Tracey.Matsugu@heartandstroke.ca::f91e0f01-9f60-4f22-945e-ead63ba7d895" providerId="AD"/>
      </p:ext>
    </p:extLst>
  </p:cmAuthor>
  <p:cmAuthor id="4" name="Anne Guilfoyle" initials="AG" lastIdx="11" clrIdx="3">
    <p:extLst>
      <p:ext uri="{19B8F6BF-5375-455C-9EA6-DF929625EA0E}">
        <p15:presenceInfo xmlns:p15="http://schemas.microsoft.com/office/powerpoint/2012/main" userId="S::Anne.Guilfoyle@heartandstroke.ca::7e2cb96d-f572-4f61-98e0-bdd1fe50eb80" providerId="AD"/>
      </p:ext>
    </p:extLst>
  </p:cmAuthor>
  <p:cmAuthor id="5" name="Mark Pullen" initials="MP" lastIdx="1" clrIdx="4">
    <p:extLst>
      <p:ext uri="{19B8F6BF-5375-455C-9EA6-DF929625EA0E}">
        <p15:presenceInfo xmlns:p15="http://schemas.microsoft.com/office/powerpoint/2012/main" userId="S::Mark.Pullen@heartandstroke.ca::5dc98edc-c477-4eb0-9481-0bf77f05b629" providerId="AD"/>
      </p:ext>
    </p:extLst>
  </p:cmAuthor>
  <p:cmAuthor id="6" name="Suter, Shelly" initials="SS" lastIdx="3" clrIdx="5">
    <p:extLst>
      <p:ext uri="{19B8F6BF-5375-455C-9EA6-DF929625EA0E}">
        <p15:presenceInfo xmlns:p15="http://schemas.microsoft.com/office/powerpoint/2012/main" userId="S::Shelly.Suter@td.com::daac0adc-18be-4ab8-b28e-65584507758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2211"/>
    <a:srgbClr val="3F3F3F"/>
    <a:srgbClr val="1A5336"/>
    <a:srgbClr val="EC8279"/>
    <a:srgbClr val="EF9A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6787BD-3454-47BC-8F6F-FF98DC3CAF8A}" v="1" dt="2025-08-15T12:56:24.997"/>
  </p1510:revLst>
</p1510:revInfo>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894" autoAdjust="0"/>
  </p:normalViewPr>
  <p:slideViewPr>
    <p:cSldViewPr snapToGrid="0">
      <p:cViewPr varScale="1">
        <p:scale>
          <a:sx n="62" d="100"/>
          <a:sy n="62" d="100"/>
        </p:scale>
        <p:origin x="2050" y="48"/>
      </p:cViewPr>
      <p:guideLst>
        <p:guide orient="horz" pos="2160"/>
        <p:guide pos="2880"/>
      </p:guideLst>
    </p:cSldViewPr>
  </p:slideViewPr>
  <p:notesTextViewPr>
    <p:cViewPr>
      <p:scale>
        <a:sx n="1" d="1"/>
        <a:sy n="1" d="1"/>
      </p:scale>
      <p:origin x="0" y="0"/>
    </p:cViewPr>
  </p:notesTextViewPr>
  <p:notesViewPr>
    <p:cSldViewPr snapToGrid="0">
      <p:cViewPr varScale="1">
        <p:scale>
          <a:sx n="83" d="100"/>
          <a:sy n="83" d="100"/>
        </p:scale>
        <p:origin x="3894"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A5BC5FD-D923-C5A8-F9B5-0D71E0364F91}"/>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DDAF41F-9969-0E82-FAC4-D7B8A4254A30}"/>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CD367B42-DCEB-434E-B44C-711128DF2D15}" type="datetimeFigureOut">
              <a:rPr lang="en-US" smtClean="0"/>
              <a:t>9/15/2025</a:t>
            </a:fld>
            <a:endParaRPr lang="en-US"/>
          </a:p>
        </p:txBody>
      </p:sp>
      <p:sp>
        <p:nvSpPr>
          <p:cNvPr id="4" name="Footer Placeholder 3">
            <a:extLst>
              <a:ext uri="{FF2B5EF4-FFF2-40B4-BE49-F238E27FC236}">
                <a16:creationId xmlns:a16="http://schemas.microsoft.com/office/drawing/2014/main" id="{A36DCC76-F058-53FC-DCC8-E2CBE1EBBE0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EF64E6C-9090-A5DC-5E4B-8EA09A2CE2E5}"/>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D83CC712-2CE0-4EF0-84E0-F748F6538C94}" type="slidenum">
              <a:rPr lang="en-US" smtClean="0"/>
              <a:t>‹#›</a:t>
            </a:fld>
            <a:endParaRPr lang="en-US"/>
          </a:p>
        </p:txBody>
      </p:sp>
    </p:spTree>
    <p:extLst>
      <p:ext uri="{BB962C8B-B14F-4D97-AF65-F5344CB8AC3E}">
        <p14:creationId xmlns:p14="http://schemas.microsoft.com/office/powerpoint/2010/main" val="925526145"/>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30D22E11-C4F8-42B9-A52E-6A0814E8D48C}" type="datetimeFigureOut">
              <a:rPr lang="en-US" smtClean="0"/>
              <a:t>9/15/2025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1CEC5A5C-3CB3-49BE-B6CC-65A9A08632F9}" type="slidenum">
              <a:rPr lang="en-US" smtClean="0"/>
              <a:t>‹#›</a:t>
            </a:fld>
            <a:endParaRPr lang="en-US"/>
          </a:p>
        </p:txBody>
      </p:sp>
    </p:spTree>
    <p:extLst>
      <p:ext uri="{BB962C8B-B14F-4D97-AF65-F5344CB8AC3E}">
        <p14:creationId xmlns:p14="http://schemas.microsoft.com/office/powerpoint/2010/main" val="2028702046"/>
      </p:ext>
    </p:extLst>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youtu.be/mI6FweqA_7U?si=Mrn9WfDJUnIVWFmG"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youtu.be/luMF-3F_BVw?si=dpsMDUOyZMC2dlr9"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Footer Placeholder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550813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a:lnSpc>
                <a:spcPct val="115000"/>
              </a:lnSpc>
              <a:spcAft>
                <a:spcPts val="800"/>
              </a:spcAft>
            </a:pPr>
            <a:r>
              <a:rPr lang="en-US" sz="1400" b="1" kern="100" dirty="0">
                <a:effectLst/>
                <a:latin typeface="Arial" panose="020B0604020202020204" pitchFamily="34" charset="0"/>
                <a:ea typeface="Aptos" panose="020B0004020202020204" pitchFamily="34" charset="0"/>
                <a:cs typeface="Times New Roman" panose="02020603050405020304" pitchFamily="18" charset="0"/>
              </a:rPr>
              <a:t>Speaking Notes:</a:t>
            </a:r>
          </a:p>
          <a:p>
            <a:pPr marL="514350" indent="-285750">
              <a:lnSpc>
                <a:spcPct val="115000"/>
              </a:lnSpc>
              <a:spcAft>
                <a:spcPts val="800"/>
              </a:spcAft>
              <a:buFont typeface="Arial" panose="020B0604020202020204" pitchFamily="34" charset="0"/>
              <a:buChar char="•"/>
            </a:pPr>
            <a:r>
              <a:rPr lang="en-US" sz="1400" kern="100" dirty="0">
                <a:effectLst/>
                <a:latin typeface="Arial" panose="020B0604020202020204" pitchFamily="34" charset="0"/>
                <a:ea typeface="Aptos" panose="020B0004020202020204" pitchFamily="34" charset="0"/>
                <a:cs typeface="Times New Roman" panose="02020603050405020304" pitchFamily="18" charset="0"/>
              </a:rPr>
              <a:t>Let’s talk about heart attacks.</a:t>
            </a:r>
          </a:p>
          <a:p>
            <a:pPr marL="514350" indent="-285750">
              <a:lnSpc>
                <a:spcPct val="115000"/>
              </a:lnSpc>
              <a:spcAft>
                <a:spcPts val="800"/>
              </a:spcAft>
              <a:buFont typeface="Arial" panose="020B0604020202020204" pitchFamily="34" charset="0"/>
              <a:buChar char="•"/>
            </a:pPr>
            <a:r>
              <a:rPr lang="en-US" sz="1400" kern="100" dirty="0">
                <a:effectLst/>
                <a:latin typeface="Arial" panose="020B0604020202020204" pitchFamily="34" charset="0"/>
                <a:ea typeface="Aptos" panose="020B0004020202020204" pitchFamily="34" charset="0"/>
                <a:cs typeface="Times New Roman" panose="02020603050405020304" pitchFamily="18" charset="0"/>
              </a:rPr>
              <a:t>A heart attack is when the flow of blood to a section of the heart becomes blocked, and the heart can’t get oxygen.</a:t>
            </a:r>
          </a:p>
          <a:p>
            <a:pPr marL="514350" indent="-285750">
              <a:lnSpc>
                <a:spcPct val="115000"/>
              </a:lnSpc>
              <a:spcAft>
                <a:spcPts val="800"/>
              </a:spcAft>
              <a:buFont typeface="Arial" panose="020B0604020202020204" pitchFamily="34" charset="0"/>
              <a:buChar char="•"/>
            </a:pPr>
            <a:r>
              <a:rPr lang="en-US" sz="1400" kern="100" dirty="0">
                <a:effectLst/>
                <a:latin typeface="Arial" panose="020B0604020202020204" pitchFamily="34" charset="0"/>
                <a:ea typeface="Aptos" panose="020B0004020202020204" pitchFamily="34" charset="0"/>
                <a:cs typeface="Times New Roman" panose="02020603050405020304" pitchFamily="18" charset="0"/>
              </a:rPr>
              <a:t>If blood flow is not restored quickly, that section of the heart begins to die.</a:t>
            </a:r>
          </a:p>
          <a:p>
            <a:pPr marL="514350" indent="-285750">
              <a:lnSpc>
                <a:spcPct val="115000"/>
              </a:lnSpc>
              <a:spcAft>
                <a:spcPts val="800"/>
              </a:spcAft>
              <a:buFont typeface="Arial" panose="020B0604020202020204" pitchFamily="34" charset="0"/>
              <a:buChar char="•"/>
            </a:pPr>
            <a:r>
              <a:rPr lang="en-US" sz="1400" kern="100" dirty="0">
                <a:effectLst/>
                <a:latin typeface="Arial" panose="020B0604020202020204" pitchFamily="34" charset="0"/>
                <a:ea typeface="Aptos" panose="020B0004020202020204" pitchFamily="34" charset="0"/>
                <a:cs typeface="Times New Roman" panose="02020603050405020304" pitchFamily="18" charset="0"/>
              </a:rPr>
              <a:t>The level of damage depends on how long the blood supply is cut off.</a:t>
            </a:r>
          </a:p>
          <a:p>
            <a:pPr marL="514350" indent="-285750">
              <a:lnSpc>
                <a:spcPct val="115000"/>
              </a:lnSpc>
              <a:spcAft>
                <a:spcPts val="800"/>
              </a:spcAft>
              <a:buFont typeface="Arial" panose="020B0604020202020204" pitchFamily="34" charset="0"/>
              <a:buChar char="•"/>
            </a:pPr>
            <a:r>
              <a:rPr lang="en-US" sz="1400" kern="100" dirty="0">
                <a:effectLst/>
                <a:latin typeface="Arial" panose="020B0604020202020204" pitchFamily="34" charset="0"/>
                <a:ea typeface="Aptos" panose="020B0004020202020204" pitchFamily="34" charset="0"/>
                <a:cs typeface="Times New Roman" panose="02020603050405020304" pitchFamily="18" charset="0"/>
              </a:rPr>
              <a:t>Heart attack signs are all too often ignored – and the results can be tragic. Chest pain or discomfort is the most common sign of a heart attack, but women can sometimes experience a heart attack without chest pressure</a:t>
            </a:r>
            <a:r>
              <a:rPr lang="en-CA" sz="1400" kern="100" dirty="0">
                <a:effectLst/>
                <a:latin typeface="Arial" panose="020B0604020202020204" pitchFamily="34" charset="0"/>
                <a:ea typeface="Aptos" panose="020B0004020202020204" pitchFamily="34" charset="0"/>
                <a:cs typeface="Times New Roman" panose="02020603050405020304" pitchFamily="18" charset="0"/>
              </a:rPr>
              <a:t>.</a:t>
            </a:r>
          </a:p>
          <a:p>
            <a:pPr marL="514350" indent="-285750">
              <a:lnSpc>
                <a:spcPct val="115000"/>
              </a:lnSpc>
              <a:spcAft>
                <a:spcPts val="800"/>
              </a:spcAft>
              <a:buFont typeface="Arial" panose="020B0604020202020204" pitchFamily="34" charset="0"/>
              <a:buChar char="•"/>
            </a:pPr>
            <a:r>
              <a:rPr lang="en-US" sz="1400" dirty="0">
                <a:effectLst/>
                <a:latin typeface="Arial" panose="020B0604020202020204" pitchFamily="34" charset="0"/>
                <a:ea typeface="Aptos" panose="020B0004020202020204" pitchFamily="34" charset="0"/>
              </a:rPr>
              <a:t>Even if your discomfort goes away with rest, you should still seek medical attention in order to rule out any heart problems.</a:t>
            </a:r>
            <a:endParaRPr lang="en-US" sz="1400" dirty="0"/>
          </a:p>
        </p:txBody>
      </p:sp>
      <p:sp>
        <p:nvSpPr>
          <p:cNvPr id="4" name="Slide Number Placeholder 3"/>
          <p:cNvSpPr>
            <a:spLocks noGrp="1"/>
          </p:cNvSpPr>
          <p:nvPr>
            <p:ph type="sldNum" sz="quarter" idx="10"/>
          </p:nvPr>
        </p:nvSpPr>
        <p:spPr/>
        <p:txBody>
          <a:bodyPr/>
          <a:lstStyle/>
          <a:p>
            <a:fld id="{E08E8D4D-B5AA-8943-B6A9-2950D7586317}" type="slidenum">
              <a:rPr lang="en-US" smtClean="0"/>
              <a:t>10</a:t>
            </a:fld>
            <a:endParaRPr lang="en-US"/>
          </a:p>
        </p:txBody>
      </p:sp>
    </p:spTree>
    <p:extLst>
      <p:ext uri="{BB962C8B-B14F-4D97-AF65-F5344CB8AC3E}">
        <p14:creationId xmlns:p14="http://schemas.microsoft.com/office/powerpoint/2010/main" val="1816553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US" b="1" kern="100" dirty="0">
                <a:effectLst/>
                <a:latin typeface="Arial" panose="020B0604020202020204" pitchFamily="34" charset="0"/>
                <a:ea typeface="Aptos" panose="020B0004020202020204" pitchFamily="34" charset="0"/>
                <a:cs typeface="Times New Roman" panose="02020603050405020304" pitchFamily="18" charset="0"/>
              </a:rPr>
              <a:t>Speaking notes:</a:t>
            </a:r>
            <a:endParaRPr lang="en-CA"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Times New Roman" panose="02020603050405020304" pitchFamily="18" charset="0"/>
              </a:rPr>
              <a:t>Heart attack signs can be mild or severe.  They can occur in any combination.  If you or someone you know is having these signs call 9-1-1 immediately. If you suspect you’re having a heart attack – stop all activity and get help right away.</a:t>
            </a:r>
          </a:p>
          <a:p>
            <a:pPr marL="342900" lvl="0" indent="-34290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Times New Roman" panose="02020603050405020304" pitchFamily="18" charset="0"/>
              </a:rPr>
              <a:t>If you go to the hospital and you’re not really having a heart attack, that’s good news!  Don’t waste a single second feeling embarrassed or wondering if you did the right thing – you did!</a:t>
            </a:r>
          </a:p>
          <a:p>
            <a:pPr marL="342900" lvl="0" indent="-34290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Times New Roman" panose="02020603050405020304" pitchFamily="18" charset="0"/>
              </a:rPr>
              <a:t>And if you really ARE having a heart attack, your quick action may well save your life. </a:t>
            </a:r>
          </a:p>
          <a:p>
            <a:pPr marL="342900" lvl="0" indent="-34290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Times New Roman" panose="02020603050405020304" pitchFamily="18" charset="0"/>
              </a:rPr>
              <a:t>Heart attack may trigger cardiac arrest when the heart stops beating.  If the heart isn’t restarted, death results.</a:t>
            </a:r>
            <a:endParaRPr lang="en-CA"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E08E8D4D-B5AA-8943-B6A9-2950D7586317}" type="slidenum">
              <a:rPr lang="en-US" smtClean="0"/>
              <a:t>11</a:t>
            </a:fld>
            <a:endParaRPr lang="en-US"/>
          </a:p>
        </p:txBody>
      </p:sp>
    </p:spTree>
    <p:extLst>
      <p:ext uri="{BB962C8B-B14F-4D97-AF65-F5344CB8AC3E}">
        <p14:creationId xmlns:p14="http://schemas.microsoft.com/office/powerpoint/2010/main" val="3968080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dirty="0">
                <a:latin typeface="Arial" panose="020B0604020202020204" pitchFamily="34" charset="0"/>
                <a:cs typeface="Arial" panose="020B0604020202020204" pitchFamily="34" charset="0"/>
              </a:rPr>
              <a:t>Speaking notes:</a:t>
            </a:r>
            <a:endParaRPr lang="en-US" sz="1400" dirty="0">
              <a:latin typeface="Arial" panose="020B0604020202020204" pitchFamily="34" charset="0"/>
              <a:cs typeface="Arial" panose="020B0604020202020204" pitchFamily="34" charset="0"/>
            </a:endParaRPr>
          </a:p>
          <a:p>
            <a:pPr marL="285750" lvl="0" indent="-285750">
              <a:lnSpc>
                <a:spcPct val="115000"/>
              </a:lnSpc>
              <a:spcAft>
                <a:spcPts val="800"/>
              </a:spcAft>
              <a:buFont typeface="Arial" panose="020B0604020202020204" pitchFamily="34" charset="0"/>
              <a:buChar char="•"/>
              <a:tabLst>
                <a:tab pos="457200" algn="l"/>
              </a:tabLst>
            </a:pPr>
            <a:r>
              <a:rPr lang="en-US" sz="1400" kern="100" dirty="0">
                <a:effectLst/>
                <a:latin typeface="Arial" panose="020B0604020202020204" pitchFamily="34" charset="0"/>
                <a:ea typeface="Aptos" panose="020B0004020202020204" pitchFamily="34" charset="0"/>
                <a:cs typeface="Arial" panose="020B0604020202020204" pitchFamily="34" charset="0"/>
              </a:rPr>
              <a:t>Stroke is a medical emergency.</a:t>
            </a:r>
          </a:p>
          <a:p>
            <a:pPr marL="285750" lvl="0" indent="-285750">
              <a:lnSpc>
                <a:spcPct val="115000"/>
              </a:lnSpc>
              <a:spcAft>
                <a:spcPts val="800"/>
              </a:spcAft>
              <a:buFont typeface="Arial" panose="020B0604020202020204" pitchFamily="34" charset="0"/>
              <a:buChar char="•"/>
              <a:tabLst>
                <a:tab pos="457200" algn="l"/>
              </a:tabLst>
            </a:pPr>
            <a:r>
              <a:rPr lang="en-US" sz="1400" kern="100" dirty="0">
                <a:effectLst/>
                <a:latin typeface="Arial" panose="020B0604020202020204" pitchFamily="34" charset="0"/>
                <a:ea typeface="Aptos" panose="020B0004020202020204" pitchFamily="34" charset="0"/>
                <a:cs typeface="Arial" panose="020B0604020202020204" pitchFamily="34" charset="0"/>
              </a:rPr>
              <a:t>Stroke can happen to anyone at any age.</a:t>
            </a:r>
          </a:p>
          <a:p>
            <a:pPr marL="285750" lvl="0" indent="-285750">
              <a:lnSpc>
                <a:spcPct val="115000"/>
              </a:lnSpc>
              <a:spcAft>
                <a:spcPts val="800"/>
              </a:spcAft>
              <a:buFont typeface="Arial" panose="020B0604020202020204" pitchFamily="34" charset="0"/>
              <a:buChar char="•"/>
              <a:tabLst>
                <a:tab pos="457200" algn="l"/>
              </a:tabLst>
            </a:pPr>
            <a:r>
              <a:rPr lang="en-US" sz="1400" kern="100" dirty="0">
                <a:effectLst/>
                <a:latin typeface="Arial" panose="020B0604020202020204" pitchFamily="34" charset="0"/>
                <a:ea typeface="Aptos" panose="020B0004020202020204" pitchFamily="34" charset="0"/>
                <a:cs typeface="Arial" panose="020B0604020202020204" pitchFamily="34" charset="0"/>
              </a:rPr>
              <a:t>The brain is full of specialized cells called neurons. The neurons in your brain need a constant supply of blood to survive.</a:t>
            </a:r>
          </a:p>
          <a:p>
            <a:pPr marL="285750" lvl="0" indent="-285750">
              <a:lnSpc>
                <a:spcPct val="115000"/>
              </a:lnSpc>
              <a:spcAft>
                <a:spcPts val="800"/>
              </a:spcAft>
              <a:buFont typeface="Arial" panose="020B0604020202020204" pitchFamily="34" charset="0"/>
              <a:buChar char="•"/>
              <a:tabLst>
                <a:tab pos="457200" algn="l"/>
              </a:tabLst>
            </a:pPr>
            <a:r>
              <a:rPr lang="en-US" sz="1400" kern="100" dirty="0">
                <a:effectLst/>
                <a:latin typeface="Arial" panose="020B0604020202020204" pitchFamily="34" charset="0"/>
                <a:ea typeface="Aptos" panose="020B0004020202020204" pitchFamily="34" charset="0"/>
                <a:cs typeface="Arial" panose="020B0604020202020204" pitchFamily="34" charset="0"/>
              </a:rPr>
              <a:t>To work properly — and even to survive — they need to be fed by a constant supply of blood. When a stroke happens, the blood flow is disrupted. </a:t>
            </a:r>
          </a:p>
          <a:p>
            <a:pPr marL="285750" lvl="0" indent="-285750">
              <a:lnSpc>
                <a:spcPct val="115000"/>
              </a:lnSpc>
              <a:spcAft>
                <a:spcPts val="800"/>
              </a:spcAft>
              <a:buFont typeface="Arial" panose="020B0604020202020204" pitchFamily="34" charset="0"/>
              <a:buChar char="•"/>
              <a:tabLst>
                <a:tab pos="457200" algn="l"/>
              </a:tabLst>
            </a:pPr>
            <a:r>
              <a:rPr lang="en-US" sz="1400" dirty="0">
                <a:effectLst/>
                <a:latin typeface="Arial" panose="020B0604020202020204" pitchFamily="34" charset="0"/>
                <a:ea typeface="Aptos" panose="020B0004020202020204" pitchFamily="34" charset="0"/>
                <a:cs typeface="Arial" panose="020B0604020202020204" pitchFamily="34" charset="0"/>
              </a:rPr>
              <a:t>Some brain cells do not get the oxygen and nutrients they need. And when the cells die, that area of the brain cannot function as it did before.</a:t>
            </a:r>
            <a:endParaRPr lang="en-CA" sz="1400" kern="100" dirty="0">
              <a:effectLst/>
              <a:latin typeface="Arial" panose="020B0604020202020204" pitchFamily="34" charset="0"/>
              <a:ea typeface="Aptos" panose="020B00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08E8D4D-B5AA-8943-B6A9-2950D7586317}" type="slidenum">
              <a:rPr lang="en-US" smtClean="0"/>
              <a:t>12</a:t>
            </a:fld>
            <a:endParaRPr lang="en-US"/>
          </a:p>
        </p:txBody>
      </p:sp>
    </p:spTree>
    <p:extLst>
      <p:ext uri="{BB962C8B-B14F-4D97-AF65-F5344CB8AC3E}">
        <p14:creationId xmlns:p14="http://schemas.microsoft.com/office/powerpoint/2010/main" val="3187919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US" b="1" kern="100" dirty="0">
                <a:effectLst/>
                <a:latin typeface="Arial" panose="020B0604020202020204" pitchFamily="34" charset="0"/>
                <a:ea typeface="Aptos" panose="020B0004020202020204" pitchFamily="34" charset="0"/>
                <a:cs typeface="Arial" panose="020B0604020202020204" pitchFamily="34" charset="0"/>
              </a:rPr>
              <a:t>Speaking notes:</a:t>
            </a:r>
            <a:endParaRPr lang="en-CA"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Arial" panose="020B0604020202020204" pitchFamily="34" charset="0"/>
              </a:rPr>
              <a:t>FAST is an acronym used to help remember the signs of stroke. When trying to identify a stroke, think about the letters of FAST and what they stand for:</a:t>
            </a:r>
            <a:endParaRPr lang="en-US"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Arial" panose="020B0604020202020204" pitchFamily="34" charset="0"/>
              </a:rPr>
              <a:t>F – Face – Is it drooping, or does one side look different than the other?</a:t>
            </a:r>
            <a:endParaRPr lang="en-US"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Arial" panose="020B0604020202020204" pitchFamily="34" charset="0"/>
              </a:rPr>
              <a:t>A – Arms – Can you raise both arms? Or is one arm weaker than the other? For example, is it hard to lift a glass of water?</a:t>
            </a:r>
            <a:endParaRPr lang="en-US"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Arial" panose="020B0604020202020204" pitchFamily="34" charset="0"/>
              </a:rPr>
              <a:t>S – Speech – Is it slurred or jumbled?</a:t>
            </a:r>
            <a:endParaRPr lang="en-US"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Arial" panose="020B0604020202020204" pitchFamily="34" charset="0"/>
              </a:rPr>
              <a:t>T – Time – When you see any of these signs, it’s time to call 911 right away.</a:t>
            </a:r>
            <a:endParaRPr lang="en-US"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Arial" panose="020B0604020202020204" pitchFamily="34" charset="0"/>
              </a:rPr>
              <a:t>Why do we use the FAST acronym?</a:t>
            </a:r>
            <a:endParaRPr lang="en-US"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dirty="0">
                <a:effectLst/>
                <a:latin typeface="Arial" panose="020B0604020202020204" pitchFamily="34" charset="0"/>
                <a:ea typeface="Aptos" panose="020B0004020202020204" pitchFamily="34" charset="0"/>
                <a:cs typeface="Arial" panose="020B0604020202020204" pitchFamily="34" charset="0"/>
              </a:rPr>
              <a:t>Despite the effectiveness of earlier signs of stroke campaigns, which resulted in stroke patients getting to hospital in time, there are still too many Canadians who don’t recognize the signs or know what to do when they see them. Please share this acronym with your family and friends.</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E86F25-D678-45F9-9C24-258E35AEF08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7163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US" sz="1100" b="1" kern="100" dirty="0">
                <a:effectLst/>
                <a:latin typeface="Arial" panose="020B0604020202020204" pitchFamily="34" charset="0"/>
                <a:ea typeface="Aptos" panose="020B0004020202020204" pitchFamily="34" charset="0"/>
                <a:cs typeface="Arial" panose="020B0604020202020204" pitchFamily="34" charset="0"/>
              </a:rPr>
              <a:t>Presentation notes</a:t>
            </a:r>
            <a:endParaRPr lang="en-CA" sz="1100" kern="100" dirty="0">
              <a:effectLst/>
              <a:latin typeface="Arial" panose="020B0604020202020204" pitchFamily="34" charset="0"/>
              <a:ea typeface="Aptos" panose="020B0004020202020204" pitchFamily="34" charset="0"/>
              <a:cs typeface="Arial" panose="020B0604020202020204" pitchFamily="34" charset="0"/>
            </a:endParaRPr>
          </a:p>
          <a:p>
            <a:pPr>
              <a:lnSpc>
                <a:spcPct val="115000"/>
              </a:lnSpc>
              <a:spcAft>
                <a:spcPts val="800"/>
              </a:spcAft>
            </a:pPr>
            <a:r>
              <a:rPr lang="en-US" sz="1100" i="1" kern="100" dirty="0">
                <a:effectLst/>
                <a:latin typeface="Arial" panose="020B0604020202020204" pitchFamily="34" charset="0"/>
                <a:ea typeface="Aptos" panose="020B0004020202020204" pitchFamily="34" charset="0"/>
                <a:cs typeface="Arial" panose="020B0604020202020204" pitchFamily="34" charset="0"/>
              </a:rPr>
              <a:t>Click the image above to play the video during your presentation. If you have trouble playing the video, copy and paste the link below into an internet browser:</a:t>
            </a:r>
            <a:br>
              <a:rPr lang="en-US" sz="1100" kern="100" dirty="0">
                <a:effectLst/>
                <a:latin typeface="Arial" panose="020B0604020202020204" pitchFamily="34" charset="0"/>
                <a:ea typeface="Aptos" panose="020B0004020202020204" pitchFamily="34" charset="0"/>
                <a:cs typeface="Arial" panose="020B0604020202020204" pitchFamily="34" charset="0"/>
              </a:rPr>
            </a:br>
            <a:br>
              <a:rPr lang="en-US" sz="1100" kern="100" dirty="0">
                <a:effectLst/>
                <a:latin typeface="Arial" panose="020B0604020202020204" pitchFamily="34" charset="0"/>
                <a:ea typeface="Aptos" panose="020B0004020202020204" pitchFamily="34" charset="0"/>
                <a:cs typeface="Arial" panose="020B0604020202020204" pitchFamily="34" charset="0"/>
              </a:rPr>
            </a:br>
            <a:r>
              <a:rPr lang="en-US" sz="1100" kern="100" dirty="0">
                <a:effectLst/>
                <a:latin typeface="Arial" panose="020B0604020202020204" pitchFamily="34" charset="0"/>
                <a:ea typeface="Aptos" panose="020B0004020202020204" pitchFamily="34" charset="0"/>
                <a:cs typeface="Arial" panose="020B0604020202020204" pitchFamily="34" charset="0"/>
                <a:hlinkClick r:id="rId3"/>
              </a:rPr>
              <a:t>https://youtu.be/mI6FweqA_7U?si=Mrn9WfDJUnIVWFmG</a:t>
            </a:r>
            <a:br>
              <a:rPr lang="en-US" sz="1100" kern="100" dirty="0">
                <a:effectLst/>
                <a:latin typeface="Arial" panose="020B0604020202020204" pitchFamily="34" charset="0"/>
                <a:ea typeface="Aptos" panose="020B0004020202020204" pitchFamily="34" charset="0"/>
                <a:cs typeface="Arial" panose="020B0604020202020204" pitchFamily="34" charset="0"/>
              </a:rPr>
            </a:br>
            <a:br>
              <a:rPr lang="en-US" sz="1100" kern="100" dirty="0">
                <a:effectLst/>
                <a:latin typeface="Arial" panose="020B0604020202020204" pitchFamily="34" charset="0"/>
                <a:ea typeface="Aptos" panose="020B0004020202020204" pitchFamily="34" charset="0"/>
                <a:cs typeface="Arial" panose="020B0604020202020204" pitchFamily="34" charset="0"/>
              </a:rPr>
            </a:br>
            <a:r>
              <a:rPr lang="en-US" sz="1100" b="1" kern="100" dirty="0">
                <a:effectLst/>
                <a:latin typeface="Arial" panose="020B0604020202020204" pitchFamily="34" charset="0"/>
                <a:ea typeface="Aptos" panose="020B0004020202020204" pitchFamily="34" charset="0"/>
                <a:cs typeface="Arial" panose="020B0604020202020204" pitchFamily="34" charset="0"/>
              </a:rPr>
              <a:t>Speaking Notes:</a:t>
            </a:r>
            <a:endParaRPr lang="en-CA" sz="1100"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sz="1100" kern="100" dirty="0">
                <a:effectLst/>
                <a:latin typeface="Arial" panose="020B0604020202020204" pitchFamily="34" charset="0"/>
                <a:ea typeface="Aptos" panose="020B0004020202020204" pitchFamily="34" charset="0"/>
                <a:cs typeface="Arial" panose="020B0604020202020204" pitchFamily="34" charset="0"/>
              </a:rPr>
              <a:t>In a moment, we are going to watch another short video on CPR and how to use an AED.</a:t>
            </a:r>
            <a:r>
              <a:rPr lang="en-CA" sz="1100" kern="100" dirty="0">
                <a:effectLst/>
                <a:latin typeface="Arial" panose="020B0604020202020204" pitchFamily="34" charset="0"/>
                <a:ea typeface="Aptos" panose="020B0004020202020204" pitchFamily="34" charset="0"/>
                <a:cs typeface="Arial" panose="020B0604020202020204" pitchFamily="34" charset="0"/>
              </a:rPr>
              <a:t> </a:t>
            </a:r>
          </a:p>
          <a:p>
            <a:pPr marL="342900" lvl="0" indent="-342900">
              <a:lnSpc>
                <a:spcPct val="115000"/>
              </a:lnSpc>
              <a:spcAft>
                <a:spcPts val="800"/>
              </a:spcAft>
              <a:buFont typeface="Arial" panose="020B0604020202020204" pitchFamily="34" charset="0"/>
              <a:buChar char="•"/>
              <a:tabLst>
                <a:tab pos="457200" algn="l"/>
              </a:tabLst>
            </a:pPr>
            <a:r>
              <a:rPr lang="en-US" sz="1100" kern="100" dirty="0">
                <a:effectLst/>
                <a:latin typeface="Arial" panose="020B0604020202020204" pitchFamily="34" charset="0"/>
                <a:ea typeface="Aptos" panose="020B0004020202020204" pitchFamily="34" charset="0"/>
                <a:cs typeface="Arial" panose="020B0604020202020204" pitchFamily="34" charset="0"/>
              </a:rPr>
              <a:t>CPR is an emergency lifesaving procedure performed when the heart stops beating – it is a skill everyone can learn.</a:t>
            </a:r>
            <a:endParaRPr lang="en-CA" sz="1100"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sz="1100" kern="100" dirty="0">
                <a:effectLst/>
                <a:latin typeface="Arial" panose="020B0604020202020204" pitchFamily="34" charset="0"/>
                <a:ea typeface="Aptos" panose="020B0004020202020204" pitchFamily="34" charset="0"/>
                <a:cs typeface="Arial" panose="020B0604020202020204" pitchFamily="34" charset="0"/>
              </a:rPr>
              <a:t>AED stands for automated external defibrillator and it is an easy-to-use portable device that can restart the heart of a person who is in cardiac arrest. </a:t>
            </a:r>
            <a:endParaRPr lang="en-US" sz="1100"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sz="1100" kern="100" dirty="0">
                <a:effectLst/>
                <a:latin typeface="Arial" panose="020B0604020202020204" pitchFamily="34" charset="0"/>
                <a:ea typeface="Aptos" panose="020B0004020202020204" pitchFamily="34" charset="0"/>
                <a:cs typeface="Arial" panose="020B0604020202020204" pitchFamily="34" charset="0"/>
              </a:rPr>
              <a:t>Doing CPR keeps the blood circulating in someone’s body, but it does not restart the heart. Only an AED can do that. Anyone can use an AED.</a:t>
            </a:r>
            <a:endParaRPr lang="en-US" sz="1100"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sz="1100" dirty="0">
                <a:effectLst/>
                <a:latin typeface="Arial" panose="020B0604020202020204" pitchFamily="34" charset="0"/>
                <a:ea typeface="Aptos" panose="020B0004020202020204" pitchFamily="34" charset="0"/>
                <a:cs typeface="Arial" panose="020B0604020202020204" pitchFamily="34" charset="0"/>
              </a:rPr>
              <a:t>You don't have to be a medical professional. The device is very smart – it will only administer an electrical shock to a heart that needs it. You cannot hurt; you can only help! Now let’s learn how it works. (</a:t>
            </a:r>
            <a:r>
              <a:rPr lang="en-US" sz="1100" i="1" dirty="0">
                <a:effectLst/>
                <a:latin typeface="Arial" panose="020B0604020202020204" pitchFamily="34" charset="0"/>
                <a:ea typeface="Aptos" panose="020B0004020202020204" pitchFamily="34" charset="0"/>
                <a:cs typeface="Arial" panose="020B0604020202020204" pitchFamily="34" charset="0"/>
              </a:rPr>
              <a:t>play video</a:t>
            </a:r>
            <a:r>
              <a:rPr lang="en-US" sz="1100" dirty="0">
                <a:effectLst/>
                <a:latin typeface="Arial" panose="020B0604020202020204" pitchFamily="34" charset="0"/>
                <a:ea typeface="Aptos" panose="020B0004020202020204" pitchFamily="34" charset="0"/>
                <a:cs typeface="Arial" panose="020B0604020202020204" pitchFamily="34" charset="0"/>
              </a:rPr>
              <a:t>)</a:t>
            </a:r>
            <a:endParaRPr lang="en-CA" sz="1100"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3308382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US" b="1" kern="100" dirty="0">
                <a:effectLst/>
                <a:latin typeface="Arial" panose="020B0604020202020204" pitchFamily="34" charset="0"/>
                <a:ea typeface="Aptos" panose="020B0004020202020204" pitchFamily="34" charset="0"/>
                <a:cs typeface="Arial" panose="020B0604020202020204" pitchFamily="34" charset="0"/>
              </a:rPr>
              <a:t>Speaking Notes</a:t>
            </a:r>
            <a:r>
              <a:rPr lang="en-US" kern="100" dirty="0">
                <a:effectLst/>
                <a:latin typeface="Arial" panose="020B0604020202020204" pitchFamily="34" charset="0"/>
                <a:ea typeface="Aptos" panose="020B0004020202020204" pitchFamily="34" charset="0"/>
                <a:cs typeface="Arial" panose="020B0604020202020204" pitchFamily="34" charset="0"/>
              </a:rPr>
              <a:t>:</a:t>
            </a:r>
            <a:endParaRPr lang="en-CA"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Arial" panose="020B0604020202020204" pitchFamily="34" charset="0"/>
              </a:rPr>
              <a:t>Prevention starts with knowing your risk. </a:t>
            </a:r>
            <a:r>
              <a:rPr lang="en-CA" kern="100" dirty="0">
                <a:effectLst/>
                <a:latin typeface="Arial" panose="020B0604020202020204" pitchFamily="34" charset="0"/>
                <a:ea typeface="Aptos" panose="020B0004020202020204" pitchFamily="34" charset="0"/>
                <a:cs typeface="Arial" panose="020B0604020202020204" pitchFamily="34" charset="0"/>
              </a:rPr>
              <a:t>There are three different types of risk factors. </a:t>
            </a:r>
          </a:p>
          <a:p>
            <a:pPr marL="342900" lvl="0" indent="-342900">
              <a:lnSpc>
                <a:spcPct val="115000"/>
              </a:lnSpc>
              <a:spcAft>
                <a:spcPts val="800"/>
              </a:spcAft>
              <a:buFont typeface="Arial" panose="020B0604020202020204" pitchFamily="34" charset="0"/>
              <a:buChar char="•"/>
              <a:tabLst>
                <a:tab pos="457200" algn="l"/>
              </a:tabLst>
            </a:pPr>
            <a:r>
              <a:rPr lang="en-CA" kern="100" dirty="0">
                <a:effectLst/>
                <a:latin typeface="Arial" panose="020B0604020202020204" pitchFamily="34" charset="0"/>
                <a:ea typeface="Aptos" panose="020B0004020202020204" pitchFamily="34" charset="0"/>
                <a:cs typeface="Arial" panose="020B0604020202020204" pitchFamily="34" charset="0"/>
              </a:rPr>
              <a:t>The first is </a:t>
            </a:r>
            <a:r>
              <a:rPr lang="en-CA" b="1" kern="100" dirty="0">
                <a:effectLst/>
                <a:latin typeface="Arial" panose="020B0604020202020204" pitchFamily="34" charset="0"/>
                <a:ea typeface="Aptos" panose="020B0004020202020204" pitchFamily="34" charset="0"/>
                <a:cs typeface="Arial" panose="020B0604020202020204" pitchFamily="34" charset="0"/>
              </a:rPr>
              <a:t>Risk Factors You Cannot Change </a:t>
            </a:r>
            <a:r>
              <a:rPr lang="en-CA" kern="100" dirty="0">
                <a:effectLst/>
                <a:latin typeface="Arial" panose="020B0604020202020204" pitchFamily="34" charset="0"/>
                <a:ea typeface="Aptos" panose="020B0004020202020204" pitchFamily="34" charset="0"/>
                <a:cs typeface="Arial" panose="020B0604020202020204" pitchFamily="34" charset="0"/>
              </a:rPr>
              <a:t>(like age, sex, family &amp; medical history, and heritage factors). Even though we can’t control these factors, it is important to be aware of them to better understand our risk.</a:t>
            </a:r>
            <a:endParaRPr lang="en-CA"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CA" kern="100" dirty="0">
                <a:effectLst/>
                <a:latin typeface="Arial" panose="020B0604020202020204" pitchFamily="34" charset="0"/>
                <a:ea typeface="Aptos" panose="020B0004020202020204" pitchFamily="34" charset="0"/>
                <a:cs typeface="Arial" panose="020B0604020202020204" pitchFamily="34" charset="0"/>
              </a:rPr>
              <a:t>The next group is </a:t>
            </a:r>
            <a:r>
              <a:rPr lang="en-CA" b="1" kern="100" dirty="0">
                <a:effectLst/>
                <a:latin typeface="Arial" panose="020B0604020202020204" pitchFamily="34" charset="0"/>
                <a:ea typeface="Aptos" panose="020B0004020202020204" pitchFamily="34" charset="0"/>
                <a:cs typeface="Arial" panose="020B0604020202020204" pitchFamily="34" charset="0"/>
              </a:rPr>
              <a:t>Lifestyle Risk Factors</a:t>
            </a:r>
            <a:r>
              <a:rPr lang="en-CA" kern="100" dirty="0">
                <a:effectLst/>
                <a:latin typeface="Arial" panose="020B0604020202020204" pitchFamily="34" charset="0"/>
                <a:ea typeface="Aptos" panose="020B0004020202020204" pitchFamily="34" charset="0"/>
                <a:cs typeface="Arial" panose="020B0604020202020204" pitchFamily="34" charset="0"/>
              </a:rPr>
              <a:t>. These are things that we can control (like diet, physical activity, weight, stress &amp; habits like smoking, drinking, &amp; drug use).</a:t>
            </a:r>
            <a:endParaRPr lang="en-CA"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CA" kern="100" dirty="0">
                <a:effectLst/>
                <a:latin typeface="Arial" panose="020B0604020202020204" pitchFamily="34" charset="0"/>
                <a:ea typeface="Aptos" panose="020B0004020202020204" pitchFamily="34" charset="0"/>
                <a:cs typeface="Arial" panose="020B0604020202020204" pitchFamily="34" charset="0"/>
              </a:rPr>
              <a:t>Finally, there are </a:t>
            </a:r>
            <a:r>
              <a:rPr lang="en-CA" b="1" kern="100" dirty="0">
                <a:effectLst/>
                <a:latin typeface="Arial" panose="020B0604020202020204" pitchFamily="34" charset="0"/>
                <a:ea typeface="Aptos" panose="020B0004020202020204" pitchFamily="34" charset="0"/>
                <a:cs typeface="Arial" panose="020B0604020202020204" pitchFamily="34" charset="0"/>
              </a:rPr>
              <a:t>Medical Condition Risk Factors</a:t>
            </a:r>
            <a:r>
              <a:rPr lang="en-CA" kern="100" dirty="0">
                <a:effectLst/>
                <a:latin typeface="Arial" panose="020B0604020202020204" pitchFamily="34" charset="0"/>
                <a:ea typeface="Aptos" panose="020B0004020202020204" pitchFamily="34" charset="0"/>
                <a:cs typeface="Arial" panose="020B0604020202020204" pitchFamily="34" charset="0"/>
              </a:rPr>
              <a:t> which can’t necessarily be controlled but can often be managed. (Blood pressure, cholesterol, diabetes &amp; atrial fibrillation).</a:t>
            </a:r>
            <a:endParaRPr lang="en-CA" kern="100" dirty="0">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US" dirty="0">
                <a:effectLst/>
                <a:latin typeface="Arial" panose="020B0604020202020204" pitchFamily="34" charset="0"/>
                <a:ea typeface="Aptos" panose="020B0004020202020204" pitchFamily="34" charset="0"/>
                <a:cs typeface="Arial" panose="020B0604020202020204" pitchFamily="34" charset="0"/>
              </a:rPr>
              <a:t>Almost 80% of premature heart disease and stroke can be prevented through healthy </a:t>
            </a:r>
            <a:r>
              <a:rPr lang="en-US" dirty="0" err="1">
                <a:effectLst/>
                <a:latin typeface="Arial" panose="020B0604020202020204" pitchFamily="34" charset="0"/>
                <a:ea typeface="Aptos" panose="020B0004020202020204" pitchFamily="34" charset="0"/>
                <a:cs typeface="Arial" panose="020B0604020202020204" pitchFamily="34" charset="0"/>
              </a:rPr>
              <a:t>behaviours</a:t>
            </a:r>
            <a:r>
              <a:rPr lang="en-US" dirty="0">
                <a:effectLst/>
                <a:latin typeface="Arial" panose="020B0604020202020204" pitchFamily="34" charset="0"/>
                <a:ea typeface="Aptos" panose="020B0004020202020204" pitchFamily="34" charset="0"/>
                <a:cs typeface="Arial" panose="020B0604020202020204" pitchFamily="34" charset="0"/>
              </a:rPr>
              <a:t>. That means that habits like eating healthy, being active and living smoke-free, have a big impact on your health.</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08E8D4D-B5AA-8943-B6A9-2950D7586317}" type="slidenum">
              <a:rPr lang="en-US" smtClean="0"/>
              <a:t>15</a:t>
            </a:fld>
            <a:endParaRPr lang="en-US"/>
          </a:p>
        </p:txBody>
      </p:sp>
    </p:spTree>
    <p:extLst>
      <p:ext uri="{BB962C8B-B14F-4D97-AF65-F5344CB8AC3E}">
        <p14:creationId xmlns:p14="http://schemas.microsoft.com/office/powerpoint/2010/main" val="1495198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Arial" panose="020B0604020202020204" pitchFamily="34" charset="0"/>
                <a:cs typeface="Arial" panose="020B0604020202020204" pitchFamily="34" charset="0"/>
              </a:rPr>
              <a:t>Presentation Instructions:</a:t>
            </a:r>
          </a:p>
          <a:p>
            <a:r>
              <a:rPr lang="en-CA" sz="1400" i="1" dirty="0">
                <a:latin typeface="Arial" panose="020B0604020202020204" pitchFamily="34" charset="0"/>
                <a:cs typeface="Arial" panose="020B0604020202020204" pitchFamily="34" charset="0"/>
              </a:rPr>
              <a:t>Use this slide to communicate key event information and goals</a:t>
            </a:r>
            <a:r>
              <a:rPr lang="en-CA" sz="1400" dirty="0">
                <a:latin typeface="Arial" panose="020B0604020202020204" pitchFamily="34" charset="0"/>
                <a:cs typeface="Arial" panose="020B0604020202020204" pitchFamily="34" charset="0"/>
              </a:rPr>
              <a:t>.</a:t>
            </a:r>
          </a:p>
        </p:txBody>
      </p:sp>
      <p:sp>
        <p:nvSpPr>
          <p:cNvPr id="4" name="Footer Placeholder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8716141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150AC-B4BB-F223-A444-0309C3FE6F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61E925-C405-A486-AEF4-E18AF07A2B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33CDCC-643A-3144-A74F-C91F59C259BB}"/>
              </a:ext>
            </a:extLst>
          </p:cNvPr>
          <p:cNvSpPr>
            <a:spLocks noGrp="1"/>
          </p:cNvSpPr>
          <p:nvPr>
            <p:ph type="body" idx="1"/>
          </p:nvPr>
        </p:nvSpPr>
        <p:spPr/>
        <p:txBody>
          <a:bodyPr/>
          <a:lstStyle/>
          <a:p>
            <a:pPr marL="0" indent="0">
              <a:buFont typeface="Arial" panose="020B0604020202020204" pitchFamily="34" charset="0"/>
              <a:buNone/>
            </a:pPr>
            <a:endParaRPr lang="en-CA" dirty="0"/>
          </a:p>
        </p:txBody>
      </p:sp>
      <p:sp>
        <p:nvSpPr>
          <p:cNvPr id="4" name="Footer Placeholder 3">
            <a:extLst>
              <a:ext uri="{FF2B5EF4-FFF2-40B4-BE49-F238E27FC236}">
                <a16:creationId xmlns:a16="http://schemas.microsoft.com/office/drawing/2014/main" id="{793A639A-7A35-81DF-C30A-9B09C18E4F2D}"/>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335637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CA" sz="1400" b="1" kern="100" dirty="0">
                <a:effectLst/>
                <a:latin typeface="Arial" panose="020B0604020202020204" pitchFamily="34" charset="0"/>
                <a:ea typeface="Aptos" panose="020B0004020202020204" pitchFamily="34" charset="0"/>
                <a:cs typeface="Arial" panose="020B0604020202020204" pitchFamily="34" charset="0"/>
              </a:rPr>
              <a:t>Presentation Instructions:</a:t>
            </a:r>
            <a:br>
              <a:rPr lang="en-CA" sz="1400" b="1" kern="100" dirty="0">
                <a:effectLst/>
                <a:latin typeface="Arial" panose="020B0604020202020204" pitchFamily="34" charset="0"/>
                <a:ea typeface="Aptos" panose="020B0004020202020204" pitchFamily="34" charset="0"/>
                <a:cs typeface="Arial" panose="020B0604020202020204" pitchFamily="34" charset="0"/>
              </a:rPr>
            </a:br>
            <a:r>
              <a:rPr lang="en-CA" sz="1400" i="1" kern="100" dirty="0">
                <a:effectLst/>
                <a:latin typeface="Arial" panose="020B0604020202020204" pitchFamily="34" charset="0"/>
                <a:ea typeface="Aptos" panose="020B0004020202020204" pitchFamily="34" charset="0"/>
                <a:cs typeface="Arial" panose="020B0604020202020204" pitchFamily="34" charset="0"/>
              </a:rPr>
              <a:t>We’ve added a generic background for you to use here, but if you have hosted your event before, we encourage you to feature images from previous years and change this slide how you see fit!</a:t>
            </a:r>
            <a:br>
              <a:rPr lang="en-CA" sz="1400" i="1" kern="100" dirty="0">
                <a:effectLst/>
                <a:latin typeface="Arial" panose="020B0604020202020204" pitchFamily="34" charset="0"/>
                <a:ea typeface="Aptos" panose="020B0004020202020204" pitchFamily="34" charset="0"/>
                <a:cs typeface="Arial" panose="020B0604020202020204" pitchFamily="34" charset="0"/>
              </a:rPr>
            </a:br>
            <a:endParaRPr lang="en-CA" sz="1400" kern="100" dirty="0">
              <a:effectLst/>
              <a:latin typeface="Arial" panose="020B0604020202020204" pitchFamily="34" charset="0"/>
              <a:ea typeface="Aptos" panose="020B0004020202020204" pitchFamily="34" charset="0"/>
              <a:cs typeface="Arial" panose="020B0604020202020204" pitchFamily="34" charset="0"/>
            </a:endParaRPr>
          </a:p>
          <a:p>
            <a:pPr>
              <a:lnSpc>
                <a:spcPct val="115000"/>
              </a:lnSpc>
              <a:spcAft>
                <a:spcPts val="800"/>
              </a:spcAft>
            </a:pPr>
            <a:r>
              <a:rPr lang="en-CA" sz="1400" b="1" kern="100" dirty="0">
                <a:effectLst/>
                <a:latin typeface="Arial" panose="020B0604020202020204" pitchFamily="34" charset="0"/>
                <a:ea typeface="Aptos" panose="020B0004020202020204" pitchFamily="34" charset="0"/>
                <a:cs typeface="Arial" panose="020B0604020202020204" pitchFamily="34" charset="0"/>
              </a:rPr>
              <a:t>Speaking Notes:</a:t>
            </a:r>
            <a:endParaRPr lang="en-CA" sz="1400"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rial" panose="020B0604020202020204" pitchFamily="34" charset="0"/>
              <a:buChar char="•"/>
              <a:tabLst>
                <a:tab pos="457200" algn="l"/>
              </a:tabLst>
            </a:pPr>
            <a:r>
              <a:rPr lang="en-CA" sz="1400" kern="100" dirty="0">
                <a:effectLst/>
                <a:latin typeface="Arial" panose="020B0604020202020204" pitchFamily="34" charset="0"/>
                <a:ea typeface="Aptos" panose="020B0004020202020204" pitchFamily="34" charset="0"/>
                <a:cs typeface="Arial" panose="020B0604020202020204" pitchFamily="34" charset="0"/>
              </a:rPr>
              <a:t>Hello, everyone!</a:t>
            </a:r>
          </a:p>
          <a:p>
            <a:pPr marL="342900" lvl="0" indent="-342900">
              <a:lnSpc>
                <a:spcPct val="115000"/>
              </a:lnSpc>
              <a:spcAft>
                <a:spcPts val="800"/>
              </a:spcAft>
              <a:buFont typeface="Arial" panose="020B0604020202020204" pitchFamily="34" charset="0"/>
              <a:buChar char="•"/>
              <a:tabLst>
                <a:tab pos="457200" algn="l"/>
              </a:tabLst>
            </a:pPr>
            <a:r>
              <a:rPr lang="en-CA" sz="1400" kern="100" dirty="0">
                <a:effectLst/>
                <a:latin typeface="Arial" panose="020B0604020202020204" pitchFamily="34" charset="0"/>
                <a:ea typeface="Aptos" panose="020B0004020202020204" pitchFamily="34" charset="0"/>
                <a:cs typeface="Arial" panose="020B0604020202020204" pitchFamily="34" charset="0"/>
              </a:rPr>
              <a:t>My name is </a:t>
            </a:r>
            <a:r>
              <a:rPr lang="en-CA" sz="1400" b="1" kern="100" dirty="0">
                <a:effectLst/>
                <a:latin typeface="Arial" panose="020B0604020202020204" pitchFamily="34" charset="0"/>
                <a:ea typeface="Aptos" panose="020B0004020202020204" pitchFamily="34" charset="0"/>
                <a:cs typeface="Arial" panose="020B0604020202020204" pitchFamily="34" charset="0"/>
              </a:rPr>
              <a:t>(</a:t>
            </a:r>
            <a:r>
              <a:rPr lang="en-US" sz="1400" b="1" kern="100" dirty="0">
                <a:effectLst/>
                <a:latin typeface="Arial" panose="020B0604020202020204" pitchFamily="34" charset="0"/>
                <a:ea typeface="Aptos" panose="020B0004020202020204" pitchFamily="34" charset="0"/>
                <a:cs typeface="Arial" panose="020B0604020202020204" pitchFamily="34" charset="0"/>
              </a:rPr>
              <a:t>INSERT NAME)</a:t>
            </a:r>
            <a:r>
              <a:rPr lang="en-US" sz="1400" b="1" u="sng" kern="100" dirty="0">
                <a:solidFill>
                  <a:srgbClr val="008080"/>
                </a:solidFill>
                <a:effectLst/>
                <a:latin typeface="Arial" panose="020B0604020202020204" pitchFamily="34" charset="0"/>
                <a:ea typeface="Aptos" panose="020B0004020202020204" pitchFamily="34" charset="0"/>
                <a:cs typeface="Arial" panose="020B0604020202020204" pitchFamily="34" charset="0"/>
              </a:rPr>
              <a:t>,</a:t>
            </a:r>
            <a:r>
              <a:rPr lang="en-US" sz="1400" b="1" kern="100" dirty="0">
                <a:effectLst/>
                <a:latin typeface="Arial" panose="020B0604020202020204" pitchFamily="34" charset="0"/>
                <a:ea typeface="Aptos" panose="020B0004020202020204" pitchFamily="34" charset="0"/>
                <a:cs typeface="Arial" panose="020B0604020202020204" pitchFamily="34" charset="0"/>
              </a:rPr>
              <a:t> </a:t>
            </a:r>
            <a:r>
              <a:rPr lang="en-US" sz="1400" kern="100" dirty="0">
                <a:effectLst/>
                <a:latin typeface="Arial" panose="020B0604020202020204" pitchFamily="34" charset="0"/>
                <a:ea typeface="Aptos" panose="020B0004020202020204" pitchFamily="34" charset="0"/>
                <a:cs typeface="Arial" panose="020B0604020202020204" pitchFamily="34" charset="0"/>
              </a:rPr>
              <a:t>and </a:t>
            </a:r>
            <a:r>
              <a:rPr lang="en-CA" sz="1400" kern="100" dirty="0">
                <a:effectLst/>
                <a:latin typeface="Arial" panose="020B0604020202020204" pitchFamily="34" charset="0"/>
                <a:ea typeface="Aptos" panose="020B0004020202020204" pitchFamily="34" charset="0"/>
                <a:cs typeface="Arial" panose="020B0604020202020204" pitchFamily="34" charset="0"/>
              </a:rPr>
              <a:t>I’m excited to be here with you today to kick</a:t>
            </a:r>
            <a:r>
              <a:rPr lang="en-CA" sz="1400" u="sng" kern="100" dirty="0">
                <a:solidFill>
                  <a:srgbClr val="008080"/>
                </a:solidFill>
                <a:effectLst/>
                <a:latin typeface="Arial" panose="020B0604020202020204" pitchFamily="34" charset="0"/>
                <a:ea typeface="Aptos" panose="020B0004020202020204" pitchFamily="34" charset="0"/>
                <a:cs typeface="Arial" panose="020B0604020202020204" pitchFamily="34" charset="0"/>
              </a:rPr>
              <a:t> </a:t>
            </a:r>
            <a:r>
              <a:rPr lang="en-CA" sz="1400" kern="100" dirty="0">
                <a:effectLst/>
                <a:latin typeface="Arial" panose="020B0604020202020204" pitchFamily="34" charset="0"/>
                <a:ea typeface="Aptos" panose="020B0004020202020204" pitchFamily="34" charset="0"/>
                <a:cs typeface="Arial" panose="020B0604020202020204" pitchFamily="34" charset="0"/>
              </a:rPr>
              <a:t>off the </a:t>
            </a:r>
            <a:r>
              <a:rPr lang="en-CA" sz="1400" b="1" kern="100" dirty="0">
                <a:effectLst/>
                <a:latin typeface="Arial" panose="020B0604020202020204" pitchFamily="34" charset="0"/>
                <a:ea typeface="Aptos" panose="020B0004020202020204" pitchFamily="34" charset="0"/>
                <a:cs typeface="Arial" panose="020B0604020202020204" pitchFamily="34" charset="0"/>
              </a:rPr>
              <a:t>(EVENT NAME) </a:t>
            </a:r>
            <a:r>
              <a:rPr lang="en-CA" sz="1400" kern="100" dirty="0">
                <a:effectLst/>
                <a:latin typeface="Arial" panose="020B0604020202020204" pitchFamily="34" charset="0"/>
                <a:ea typeface="Aptos" panose="020B0004020202020204" pitchFamily="34" charset="0"/>
                <a:cs typeface="Arial" panose="020B0604020202020204" pitchFamily="34" charset="0"/>
              </a:rPr>
              <a:t>fundraiser in support of Heart &amp; Stroke!</a:t>
            </a:r>
          </a:p>
          <a:p>
            <a:pPr marL="342900" lvl="0" indent="-342900">
              <a:lnSpc>
                <a:spcPct val="115000"/>
              </a:lnSpc>
              <a:spcAft>
                <a:spcPts val="800"/>
              </a:spcAft>
              <a:buFont typeface="Arial" panose="020B0604020202020204" pitchFamily="34" charset="0"/>
              <a:buChar char="•"/>
              <a:tabLst>
                <a:tab pos="457200" algn="l"/>
              </a:tabLst>
            </a:pPr>
            <a:r>
              <a:rPr lang="en-CA" sz="1400" dirty="0">
                <a:effectLst/>
                <a:latin typeface="Arial" panose="020B0604020202020204" pitchFamily="34" charset="0"/>
                <a:ea typeface="Aptos" panose="020B0004020202020204" pitchFamily="34" charset="0"/>
                <a:cs typeface="Arial" panose="020B0604020202020204" pitchFamily="34" charset="0"/>
              </a:rPr>
              <a:t>Before I talk about our event and fundraising plans, </a:t>
            </a:r>
            <a:r>
              <a:rPr lang="en-US" sz="1400" dirty="0">
                <a:effectLst/>
                <a:latin typeface="Arial" panose="020B0604020202020204" pitchFamily="34" charset="0"/>
                <a:ea typeface="Aptos" panose="020B0004020202020204" pitchFamily="34" charset="0"/>
                <a:cs typeface="Arial" panose="020B0604020202020204" pitchFamily="34" charset="0"/>
              </a:rPr>
              <a:t>I’m going to share a bit about  Heart &amp; Stroke  and why your support is so important in helping to beat heart disease and stroke.</a:t>
            </a:r>
            <a:endParaRPr lang="en-US" sz="1400"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23442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Footer Placeholder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463481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US" sz="1400" b="1" kern="100" dirty="0">
                <a:effectLst/>
                <a:latin typeface="Arial" panose="020B0604020202020204" pitchFamily="34" charset="0"/>
                <a:ea typeface="Aptos" panose="020B0004020202020204" pitchFamily="34" charset="0"/>
                <a:cs typeface="Times New Roman" panose="02020603050405020304" pitchFamily="18" charset="0"/>
              </a:rPr>
              <a:t>Presentation </a:t>
            </a:r>
            <a:r>
              <a:rPr lang="en-CA" sz="1400" b="1" kern="100" dirty="0">
                <a:effectLst/>
                <a:latin typeface="Arial" panose="020B0604020202020204" pitchFamily="34" charset="0"/>
                <a:ea typeface="Aptos" panose="020B0004020202020204" pitchFamily="34" charset="0"/>
                <a:cs typeface="Times New Roman" panose="02020603050405020304" pitchFamily="18" charset="0"/>
              </a:rPr>
              <a:t>Instructions:</a:t>
            </a:r>
            <a:br>
              <a:rPr lang="en-CA" sz="1400" b="1" kern="100" dirty="0">
                <a:effectLst/>
                <a:latin typeface="Arial" panose="020B0604020202020204" pitchFamily="34" charset="0"/>
                <a:ea typeface="Aptos" panose="020B0004020202020204" pitchFamily="34" charset="0"/>
                <a:cs typeface="Times New Roman" panose="02020603050405020304" pitchFamily="18" charset="0"/>
              </a:rPr>
            </a:br>
            <a:r>
              <a:rPr lang="en-US" sz="1400" i="1" kern="100" dirty="0">
                <a:effectLst/>
                <a:latin typeface="Arial" panose="020B0604020202020204" pitchFamily="34" charset="0"/>
                <a:ea typeface="Aptos" panose="020B0004020202020204" pitchFamily="34" charset="0"/>
                <a:cs typeface="Times New Roman" panose="02020603050405020304" pitchFamily="18" charset="0"/>
              </a:rPr>
              <a:t>Read through the details on the slide to highlight the vision, mission, and some activities of Heart &amp; Stroke.</a:t>
            </a:r>
            <a:endParaRPr lang="en-CA"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Footer Placeholder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319723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CA" b="1" kern="100" dirty="0">
                <a:effectLst/>
                <a:latin typeface="Arial" panose="020B0604020202020204" pitchFamily="34" charset="0"/>
                <a:ea typeface="Aptos" panose="020B0004020202020204" pitchFamily="34" charset="0"/>
                <a:cs typeface="Arial" panose="020B0604020202020204" pitchFamily="34" charset="0"/>
              </a:rPr>
              <a:t>Presentation instructions:</a:t>
            </a:r>
            <a:br>
              <a:rPr lang="en-CA" b="1" kern="100" dirty="0">
                <a:effectLst/>
                <a:latin typeface="Arial" panose="020B0604020202020204" pitchFamily="34" charset="0"/>
                <a:ea typeface="Aptos" panose="020B0004020202020204" pitchFamily="34" charset="0"/>
                <a:cs typeface="Arial" panose="020B0604020202020204" pitchFamily="34" charset="0"/>
              </a:rPr>
            </a:br>
            <a:r>
              <a:rPr lang="en-CA" i="1" kern="100" dirty="0">
                <a:effectLst/>
                <a:latin typeface="Arial" panose="020B0604020202020204" pitchFamily="34" charset="0"/>
                <a:ea typeface="Aptos" panose="020B0004020202020204" pitchFamily="34" charset="0"/>
                <a:cs typeface="Arial" panose="020B0604020202020204" pitchFamily="34" charset="0"/>
              </a:rPr>
              <a:t>This slide covers some of the key historical accomplishments of Heart &amp; Stroke. You can speak to what you wish, but below are some key points you can cover.</a:t>
            </a:r>
            <a:br>
              <a:rPr lang="en-CA" i="1" kern="100" dirty="0">
                <a:effectLst/>
                <a:latin typeface="Arial" panose="020B0604020202020204" pitchFamily="34" charset="0"/>
                <a:ea typeface="Aptos" panose="020B0004020202020204" pitchFamily="34" charset="0"/>
                <a:cs typeface="Arial" panose="020B0604020202020204" pitchFamily="34" charset="0"/>
              </a:rPr>
            </a:br>
            <a:endParaRPr lang="en-CA" kern="100" dirty="0">
              <a:effectLst/>
              <a:latin typeface="Arial" panose="020B0604020202020204" pitchFamily="34" charset="0"/>
              <a:ea typeface="Aptos" panose="020B0004020202020204" pitchFamily="34" charset="0"/>
              <a:cs typeface="Arial" panose="020B0604020202020204" pitchFamily="34" charset="0"/>
            </a:endParaRPr>
          </a:p>
          <a:p>
            <a:pPr>
              <a:lnSpc>
                <a:spcPct val="115000"/>
              </a:lnSpc>
              <a:spcAft>
                <a:spcPts val="800"/>
              </a:spcAft>
            </a:pPr>
            <a:r>
              <a:rPr lang="en-CA" b="1" kern="100" dirty="0">
                <a:effectLst/>
                <a:latin typeface="Arial" panose="020B0604020202020204" pitchFamily="34" charset="0"/>
                <a:ea typeface="Aptos" panose="020B0004020202020204" pitchFamily="34" charset="0"/>
                <a:cs typeface="Arial" panose="020B0604020202020204" pitchFamily="34" charset="0"/>
              </a:rPr>
              <a:t>Speaking Notes:</a:t>
            </a:r>
            <a:endParaRPr lang="en-CA"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a:lnSpc>
                <a:spcPct val="115000"/>
              </a:lnSpc>
              <a:spcAft>
                <a:spcPts val="800"/>
              </a:spcAft>
              <a:buFont typeface="Arial" panose="020B0604020202020204" pitchFamily="34" charset="0"/>
              <a:buChar char="•"/>
              <a:tabLst>
                <a:tab pos="457200" algn="l"/>
              </a:tabLst>
            </a:pPr>
            <a:r>
              <a:rPr lang="en-CA" kern="100" dirty="0">
                <a:effectLst/>
                <a:latin typeface="Arial" panose="020B0604020202020204" pitchFamily="34" charset="0"/>
                <a:ea typeface="Aptos" panose="020B0004020202020204" pitchFamily="34" charset="0"/>
                <a:cs typeface="Arial" panose="020B0604020202020204" pitchFamily="34" charset="0"/>
              </a:rPr>
              <a:t>Heart &amp; Stroke is a leading national health charity dedicated to fighting heart disease and stroke</a:t>
            </a:r>
            <a:r>
              <a:rPr lang="en-CA" kern="100" dirty="0">
                <a:latin typeface="Arial" panose="020B0604020202020204" pitchFamily="34" charset="0"/>
                <a:ea typeface="Aptos" panose="020B0004020202020204" pitchFamily="34" charset="0"/>
                <a:cs typeface="Arial" panose="020B0604020202020204" pitchFamily="34" charset="0"/>
              </a:rPr>
              <a:t>.</a:t>
            </a:r>
          </a:p>
          <a:p>
            <a:pPr marL="171450" lvl="0" indent="-171450">
              <a:lnSpc>
                <a:spcPct val="115000"/>
              </a:lnSpc>
              <a:spcAft>
                <a:spcPts val="800"/>
              </a:spcAft>
              <a:buFont typeface="Arial" panose="020B0604020202020204" pitchFamily="34" charset="0"/>
              <a:buChar char="•"/>
              <a:tabLst>
                <a:tab pos="457200" algn="l"/>
              </a:tabLst>
            </a:pPr>
            <a:r>
              <a:rPr lang="en-CA" kern="100" dirty="0">
                <a:effectLst/>
                <a:latin typeface="Arial" panose="020B0604020202020204" pitchFamily="34" charset="0"/>
                <a:ea typeface="Aptos" panose="020B0004020202020204" pitchFamily="34" charset="0"/>
                <a:cs typeface="Arial" panose="020B0604020202020204" pitchFamily="34" charset="0"/>
              </a:rPr>
              <a:t>Since 1952, generous Heart &amp; Stroke donors have raised over $1.6 billion for life-saving heart and brain research. And over that period, the death rate from heart disease and stroke has declined more than 75%.</a:t>
            </a:r>
          </a:p>
          <a:p>
            <a:pPr marL="171450" lvl="0" indent="-171450">
              <a:lnSpc>
                <a:spcPct val="115000"/>
              </a:lnSpc>
              <a:spcAft>
                <a:spcPts val="800"/>
              </a:spcAft>
              <a:buFont typeface="Arial" panose="020B0604020202020204" pitchFamily="34" charset="0"/>
              <a:buChar char="•"/>
              <a:tabLst>
                <a:tab pos="457200" algn="l"/>
              </a:tabLst>
            </a:pPr>
            <a:r>
              <a:rPr lang="en-CA" kern="100" dirty="0">
                <a:effectLst/>
                <a:latin typeface="Arial" panose="020B0604020202020204" pitchFamily="34" charset="0"/>
                <a:ea typeface="Aptos" panose="020B0004020202020204" pitchFamily="34" charset="0"/>
                <a:cs typeface="Arial" panose="020B0604020202020204" pitchFamily="34" charset="0"/>
              </a:rPr>
              <a:t>This research has led to the discovery of life-saving surgeries, medications, and treatment plans that have made a massive impact on people across Canada. </a:t>
            </a:r>
          </a:p>
          <a:p>
            <a:pPr marL="171450" lvl="0" indent="-171450">
              <a:lnSpc>
                <a:spcPct val="115000"/>
              </a:lnSpc>
              <a:spcAft>
                <a:spcPts val="800"/>
              </a:spcAft>
              <a:buFont typeface="Arial" panose="020B0604020202020204" pitchFamily="34" charset="0"/>
              <a:buChar char="•"/>
              <a:tabLst>
                <a:tab pos="457200" algn="l"/>
              </a:tabLst>
            </a:pPr>
            <a:r>
              <a:rPr lang="en-US" kern="100" dirty="0">
                <a:effectLst/>
                <a:latin typeface="Arial" panose="020B0604020202020204" pitchFamily="34" charset="0"/>
                <a:ea typeface="Aptos" panose="020B0004020202020204" pitchFamily="34" charset="0"/>
                <a:cs typeface="Arial" panose="020B0604020202020204" pitchFamily="34" charset="0"/>
              </a:rPr>
              <a:t>The impact shown here is made possible because of the contributions of fundraisers and donors like you. </a:t>
            </a:r>
            <a:endParaRPr lang="en-CA" kern="100" dirty="0">
              <a:effectLst/>
              <a:latin typeface="Arial" panose="020B0604020202020204" pitchFamily="34" charset="0"/>
              <a:ea typeface="Aptos" panose="020B00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C568C17F-3D5E-449B-9739-BF46C0DC6ECE}" type="slidenum">
              <a:rPr lang="en-US" smtClean="0"/>
              <a:t>5</a:t>
            </a:fld>
            <a:endParaRPr lang="en-US"/>
          </a:p>
        </p:txBody>
      </p:sp>
    </p:spTree>
    <p:extLst>
      <p:ext uri="{BB962C8B-B14F-4D97-AF65-F5344CB8AC3E}">
        <p14:creationId xmlns:p14="http://schemas.microsoft.com/office/powerpoint/2010/main" val="2595935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15000"/>
              </a:lnSpc>
              <a:spcAft>
                <a:spcPts val="800"/>
              </a:spcAft>
              <a:buFont typeface="Arial" panose="020B0604020202020204" pitchFamily="34" charset="0"/>
              <a:buNone/>
            </a:pPr>
            <a:r>
              <a:rPr lang="en-CA" b="1" kern="100" dirty="0">
                <a:effectLst/>
                <a:latin typeface="Arial" panose="020B0604020202020204" pitchFamily="34" charset="0"/>
                <a:ea typeface="Aptos" panose="020B0004020202020204" pitchFamily="34" charset="0"/>
                <a:cs typeface="Times New Roman" panose="02020603050405020304" pitchFamily="18" charset="0"/>
              </a:rPr>
              <a:t>Speaking notes:</a:t>
            </a:r>
          </a:p>
          <a:p>
            <a:pPr marL="285750" indent="-285750">
              <a:lnSpc>
                <a:spcPct val="115000"/>
              </a:lnSpc>
              <a:spcAft>
                <a:spcPts val="800"/>
              </a:spcAft>
              <a:buFont typeface="Arial" panose="020B0604020202020204" pitchFamily="34" charset="0"/>
              <a:buChar char="•"/>
            </a:pPr>
            <a:r>
              <a:rPr lang="en-CA" kern="100" dirty="0">
                <a:effectLst/>
                <a:latin typeface="Arial" panose="020B0604020202020204" pitchFamily="34" charset="0"/>
                <a:ea typeface="Aptos" panose="020B0004020202020204" pitchFamily="34" charset="0"/>
                <a:cs typeface="Times New Roman" panose="02020603050405020304" pitchFamily="18" charset="0"/>
              </a:rPr>
              <a:t>Even with this progress, the unfortunate truth is that you would be hard-pressed to find someone in Canada who has not been impacted in some way, shape or form by heart disease and stroke whether it is a loved one, a friend, or a colleague.</a:t>
            </a:r>
          </a:p>
          <a:p>
            <a:pPr marL="285750" indent="-285750">
              <a:lnSpc>
                <a:spcPct val="115000"/>
              </a:lnSpc>
              <a:spcAft>
                <a:spcPts val="800"/>
              </a:spcAft>
              <a:buFont typeface="Arial" panose="020B0604020202020204" pitchFamily="34" charset="0"/>
              <a:buChar char="•"/>
            </a:pPr>
            <a:r>
              <a:rPr lang="en-CA" kern="100" dirty="0">
                <a:effectLst/>
                <a:latin typeface="Arial" panose="020B0604020202020204" pitchFamily="34" charset="0"/>
                <a:ea typeface="Aptos" panose="020B0004020202020204" pitchFamily="34" charset="0"/>
                <a:cs typeface="Times New Roman" panose="02020603050405020304" pitchFamily="18" charset="0"/>
              </a:rPr>
              <a:t>While we’ve made absolutely incredible strides over the last 73 years, by reducing the death rate attributed to heart disease and stroke by over 75%, the fact is, nearly 1 in 3 deaths in Canada are caused by heart conditions, stroke or vascular cognitive impairment.</a:t>
            </a:r>
            <a:endParaRPr lang="en-CA" kern="100" dirty="0">
              <a:latin typeface="Arial" panose="020B0604020202020204" pitchFamily="34" charset="0"/>
              <a:ea typeface="Aptos" panose="020B0004020202020204" pitchFamily="34" charset="0"/>
              <a:cs typeface="Times New Roman" panose="02020603050405020304" pitchFamily="18" charset="0"/>
            </a:endParaRPr>
          </a:p>
          <a:p>
            <a:pPr marL="285750" indent="-285750">
              <a:lnSpc>
                <a:spcPct val="115000"/>
              </a:lnSpc>
              <a:spcAft>
                <a:spcPts val="800"/>
              </a:spcAft>
              <a:buFont typeface="Arial" panose="020B0604020202020204" pitchFamily="34" charset="0"/>
              <a:buChar char="•"/>
            </a:pPr>
            <a:r>
              <a:rPr lang="en-CA" kern="100" dirty="0">
                <a:effectLst/>
                <a:latin typeface="Arial" panose="020B0604020202020204" pitchFamily="34" charset="0"/>
                <a:ea typeface="Aptos" panose="020B0004020202020204" pitchFamily="34" charset="0"/>
                <a:cs typeface="Times New Roman" panose="02020603050405020304" pitchFamily="18" charset="0"/>
              </a:rPr>
              <a:t>In fact, every 5 minutes, heart disease, stroke and related conditions takes a life.</a:t>
            </a:r>
            <a:endParaRPr lang="en-CA" kern="100" dirty="0">
              <a:latin typeface="Arial" panose="020B0604020202020204" pitchFamily="34" charset="0"/>
              <a:ea typeface="Aptos" panose="020B0004020202020204" pitchFamily="34" charset="0"/>
              <a:cs typeface="Times New Roman" panose="02020603050405020304" pitchFamily="18" charset="0"/>
            </a:endParaRPr>
          </a:p>
          <a:p>
            <a:pPr marL="285750" indent="-285750">
              <a:lnSpc>
                <a:spcPct val="115000"/>
              </a:lnSpc>
              <a:spcAft>
                <a:spcPts val="800"/>
              </a:spcAft>
              <a:buFont typeface="Arial" panose="020B0604020202020204" pitchFamily="34" charset="0"/>
              <a:buChar char="•"/>
            </a:pPr>
            <a:r>
              <a:rPr lang="en-CA" kern="100" dirty="0">
                <a:effectLst/>
                <a:latin typeface="Arial" panose="020B0604020202020204" pitchFamily="34" charset="0"/>
                <a:ea typeface="Aptos" panose="020B0004020202020204" pitchFamily="34" charset="0"/>
                <a:cs typeface="Times New Roman" panose="02020603050405020304" pitchFamily="18" charset="0"/>
              </a:rPr>
              <a:t>And over 3.5 million Canadians are living with heart disease, stroke, or vascular cognitive impairment.</a:t>
            </a:r>
            <a:endParaRPr lang="en-CA" kern="100" dirty="0">
              <a:latin typeface="Arial" panose="020B0604020202020204" pitchFamily="34" charset="0"/>
              <a:ea typeface="Aptos" panose="020B0004020202020204" pitchFamily="34" charset="0"/>
              <a:cs typeface="Times New Roman" panose="02020603050405020304" pitchFamily="18" charset="0"/>
            </a:endParaRPr>
          </a:p>
          <a:p>
            <a:pPr marL="285750" indent="-285750">
              <a:lnSpc>
                <a:spcPct val="115000"/>
              </a:lnSpc>
              <a:spcAft>
                <a:spcPts val="800"/>
              </a:spcAft>
              <a:buFont typeface="Arial" panose="020B0604020202020204" pitchFamily="34" charset="0"/>
              <a:buChar char="•"/>
            </a:pPr>
            <a:r>
              <a:rPr lang="en-CA" kern="100" dirty="0">
                <a:effectLst/>
                <a:latin typeface="Arial" panose="020B0604020202020204" pitchFamily="34" charset="0"/>
                <a:ea typeface="Aptos" panose="020B0004020202020204" pitchFamily="34" charset="0"/>
                <a:cs typeface="Times New Roman" panose="02020603050405020304" pitchFamily="18" charset="0"/>
              </a:rPr>
              <a:t>The good news is, that while 9 out of 10 people have at least 1 risk factor, up to 80% of premature heart disease and stroke cases are preventable</a:t>
            </a:r>
            <a:r>
              <a:rPr lang="en-US" kern="100" dirty="0">
                <a:effectLst/>
                <a:latin typeface="Arial" panose="020B0604020202020204" pitchFamily="34" charset="0"/>
                <a:ea typeface="Aptos" panose="020B0004020202020204" pitchFamily="34" charset="0"/>
                <a:cs typeface="Times New Roman" panose="02020603050405020304" pitchFamily="18" charset="0"/>
              </a:rPr>
              <a:t> through healthy lifestyle behaviors. </a:t>
            </a:r>
            <a:r>
              <a:rPr lang="en-CA" dirty="0">
                <a:effectLst/>
                <a:latin typeface="Arial" panose="020B0604020202020204" pitchFamily="34" charset="0"/>
                <a:ea typeface="Aptos" panose="020B0004020202020204" pitchFamily="34" charset="0"/>
              </a:rPr>
              <a:t>This highlights that there is more work to be done to protect the health and wellness of people in Canada.</a:t>
            </a:r>
            <a:endParaRPr lang="en-CA"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568C17F-3D5E-449B-9739-BF46C0DC6ECE}" type="slidenum">
              <a:rPr lang="en-US" smtClean="0"/>
              <a:t>6</a:t>
            </a:fld>
            <a:endParaRPr lang="en-US"/>
          </a:p>
        </p:txBody>
      </p:sp>
    </p:spTree>
    <p:extLst>
      <p:ext uri="{BB962C8B-B14F-4D97-AF65-F5344CB8AC3E}">
        <p14:creationId xmlns:p14="http://schemas.microsoft.com/office/powerpoint/2010/main" val="603724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916680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US" b="1" kern="100" dirty="0">
                <a:effectLst/>
                <a:latin typeface="Arial" panose="020B0604020202020204" pitchFamily="34" charset="0"/>
                <a:ea typeface="Aptos" panose="020B0004020202020204" pitchFamily="34" charset="0"/>
                <a:cs typeface="Arial" panose="020B0604020202020204" pitchFamily="34" charset="0"/>
              </a:rPr>
              <a:t>Presentation instructions:</a:t>
            </a:r>
            <a:endParaRPr lang="en-CA" kern="100" dirty="0">
              <a:effectLst/>
              <a:latin typeface="Arial" panose="020B0604020202020204" pitchFamily="34" charset="0"/>
              <a:ea typeface="Aptos" panose="020B0004020202020204" pitchFamily="34" charset="0"/>
              <a:cs typeface="Arial" panose="020B0604020202020204" pitchFamily="34" charset="0"/>
            </a:endParaRPr>
          </a:p>
          <a:p>
            <a:pPr>
              <a:lnSpc>
                <a:spcPct val="115000"/>
              </a:lnSpc>
              <a:spcAft>
                <a:spcPts val="800"/>
              </a:spcAft>
            </a:pPr>
            <a:r>
              <a:rPr lang="en-US" i="1" kern="100" dirty="0">
                <a:effectLst/>
                <a:latin typeface="Arial" panose="020B0604020202020204" pitchFamily="34" charset="0"/>
                <a:ea typeface="Aptos" panose="020B0004020202020204" pitchFamily="34" charset="0"/>
                <a:cs typeface="Arial" panose="020B0604020202020204" pitchFamily="34" charset="0"/>
              </a:rPr>
              <a:t>Click the image above to play the video during your presentation. If you have trouble playing the video, copy and paste the link below into an internet browser:</a:t>
            </a:r>
            <a:br>
              <a:rPr lang="en-US" kern="100" dirty="0">
                <a:effectLst/>
                <a:latin typeface="Arial" panose="020B0604020202020204" pitchFamily="34" charset="0"/>
                <a:ea typeface="Aptos" panose="020B0004020202020204" pitchFamily="34" charset="0"/>
                <a:cs typeface="Arial" panose="020B0604020202020204" pitchFamily="34" charset="0"/>
              </a:rPr>
            </a:br>
            <a:br>
              <a:rPr lang="en-US" kern="100" dirty="0">
                <a:effectLst/>
                <a:latin typeface="Arial" panose="020B0604020202020204" pitchFamily="34" charset="0"/>
                <a:ea typeface="Aptos" panose="020B0004020202020204" pitchFamily="34" charset="0"/>
                <a:cs typeface="Arial" panose="020B0604020202020204" pitchFamily="34" charset="0"/>
              </a:rPr>
            </a:br>
            <a:r>
              <a:rPr lang="en-US" kern="100" dirty="0">
                <a:effectLst/>
                <a:latin typeface="Arial" panose="020B0604020202020204" pitchFamily="34" charset="0"/>
                <a:ea typeface="Aptos" panose="020B0004020202020204" pitchFamily="34" charset="0"/>
                <a:cs typeface="Arial" panose="020B0604020202020204" pitchFamily="34" charset="0"/>
                <a:hlinkClick r:id="rId3"/>
              </a:rPr>
              <a:t>https://youtu.be/luMF-3F_BVw?si=dpsMDUOyZMC2dlr9</a:t>
            </a:r>
            <a:endParaRPr lang="en-CA" kern="100" dirty="0">
              <a:effectLst/>
              <a:latin typeface="Arial" panose="020B0604020202020204" pitchFamily="34" charset="0"/>
              <a:ea typeface="Aptos" panose="020B0004020202020204" pitchFamily="34" charset="0"/>
              <a:cs typeface="Arial" panose="020B0604020202020204" pitchFamily="34" charset="0"/>
            </a:endParaRPr>
          </a:p>
          <a:p>
            <a:pPr>
              <a:lnSpc>
                <a:spcPct val="115000"/>
              </a:lnSpc>
              <a:spcAft>
                <a:spcPts val="800"/>
              </a:spcAft>
            </a:pPr>
            <a:br>
              <a:rPr lang="en-US" kern="100" dirty="0">
                <a:effectLst/>
                <a:latin typeface="Arial" panose="020B0604020202020204" pitchFamily="34" charset="0"/>
                <a:ea typeface="Aptos" panose="020B0004020202020204" pitchFamily="34" charset="0"/>
                <a:cs typeface="Arial" panose="020B0604020202020204" pitchFamily="34" charset="0"/>
              </a:rPr>
            </a:br>
            <a:r>
              <a:rPr lang="en-US" b="1" kern="100" dirty="0">
                <a:effectLst/>
                <a:latin typeface="Arial" panose="020B0604020202020204" pitchFamily="34" charset="0"/>
                <a:ea typeface="Aptos" panose="020B0004020202020204" pitchFamily="34" charset="0"/>
                <a:cs typeface="Arial" panose="020B0604020202020204" pitchFamily="34" charset="0"/>
              </a:rPr>
              <a:t>Speaking Notes:</a:t>
            </a:r>
            <a:endParaRPr lang="en-CA"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Symbol" panose="05050102010706020507" pitchFamily="18" charset="2"/>
              <a:buChar char=""/>
              <a:tabLst>
                <a:tab pos="457200" algn="l"/>
              </a:tabLst>
            </a:pPr>
            <a:r>
              <a:rPr lang="en-CA" kern="100" dirty="0">
                <a:effectLst/>
                <a:latin typeface="Arial" panose="020B0604020202020204" pitchFamily="34" charset="0"/>
                <a:ea typeface="Aptos" panose="020B0004020202020204" pitchFamily="34" charset="0"/>
                <a:cs typeface="Arial" panose="020B0604020202020204" pitchFamily="34" charset="0"/>
              </a:rPr>
              <a:t>Thank you for watching our video! I hope that inspired you to get involved and raise funds to help support people like Olivier, Michael, and Heather.</a:t>
            </a:r>
          </a:p>
          <a:p>
            <a:pPr marL="342900" lvl="0" indent="-342900">
              <a:lnSpc>
                <a:spcPct val="115000"/>
              </a:lnSpc>
              <a:spcAft>
                <a:spcPts val="800"/>
              </a:spcAft>
              <a:buFont typeface="Symbol" panose="05050102010706020507" pitchFamily="18" charset="2"/>
              <a:buChar char=""/>
              <a:tabLst>
                <a:tab pos="457200" algn="l"/>
              </a:tabLst>
            </a:pPr>
            <a:r>
              <a:rPr lang="en-CA" kern="100" dirty="0">
                <a:effectLst/>
                <a:latin typeface="Arial" panose="020B0604020202020204" pitchFamily="34" charset="0"/>
                <a:ea typeface="Aptos" panose="020B0004020202020204" pitchFamily="34" charset="0"/>
                <a:cs typeface="Arial" panose="020B0604020202020204" pitchFamily="34" charset="0"/>
              </a:rPr>
              <a:t>While there is still more work to do, Heart &amp; Stroke is making important and significant progress.</a:t>
            </a:r>
          </a:p>
          <a:p>
            <a:pPr marL="342900" lvl="0" indent="-342900">
              <a:lnSpc>
                <a:spcPct val="115000"/>
              </a:lnSpc>
              <a:spcAft>
                <a:spcPts val="800"/>
              </a:spcAft>
              <a:buFont typeface="Symbol" panose="05050102010706020507" pitchFamily="18" charset="2"/>
              <a:buChar char=""/>
              <a:tabLst>
                <a:tab pos="457200" algn="l"/>
              </a:tabLst>
            </a:pPr>
            <a:r>
              <a:rPr lang="en-CA" dirty="0">
                <a:effectLst/>
                <a:latin typeface="Arial" panose="020B0604020202020204" pitchFamily="34" charset="0"/>
                <a:ea typeface="Aptos" panose="020B0004020202020204" pitchFamily="34" charset="0"/>
                <a:cs typeface="Arial" panose="020B0604020202020204" pitchFamily="34" charset="0"/>
              </a:rPr>
              <a:t>Your help is critical to continue that progress and make a difference for those living with heart disease, stroke, and related conditions.</a:t>
            </a:r>
            <a:endParaRPr lang="en-CA"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7B8B0D1-D486-2FBE-692D-90983B5E6ED6}"/>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871321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CA" sz="1400" b="1" dirty="0"/>
              <a:t>Speaking Notes:</a:t>
            </a:r>
          </a:p>
          <a:p>
            <a:pPr marL="0" indent="0">
              <a:buFont typeface="Arial" panose="020B0604020202020204" pitchFamily="34" charset="0"/>
              <a:buNone/>
            </a:pPr>
            <a:endParaRPr lang="en-CA" sz="1400" b="1" dirty="0"/>
          </a:p>
          <a:p>
            <a:pPr marL="285750" lvl="0" indent="-285750">
              <a:lnSpc>
                <a:spcPct val="115000"/>
              </a:lnSpc>
              <a:spcAft>
                <a:spcPts val="800"/>
              </a:spcAft>
              <a:buFont typeface="Arial" panose="020B0604020202020204" pitchFamily="34" charset="0"/>
              <a:buChar char="•"/>
              <a:tabLst>
                <a:tab pos="457200" algn="l"/>
              </a:tabLst>
            </a:pPr>
            <a:r>
              <a:rPr lang="en-CA" sz="1400" kern="100" dirty="0">
                <a:effectLst/>
                <a:latin typeface="Arial" panose="020B0604020202020204" pitchFamily="34" charset="0"/>
                <a:ea typeface="Aptos" panose="020B0004020202020204" pitchFamily="34" charset="0"/>
                <a:cs typeface="Times New Roman" panose="02020603050405020304" pitchFamily="18" charset="0"/>
              </a:rPr>
              <a:t>Now that we know a bit more about why we are raising funds, let’s review some information you can use to identify and address heart disease and stroke in your everyday life.</a:t>
            </a:r>
            <a:endParaRPr lang="en-CA"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Footer Placeholder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1878215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27" name="Picture 3"/>
          <p:cNvPicPr>
            <a:picLocks noChangeAspect="1" noChangeArrowheads="1"/>
          </p:cNvPicPr>
          <p:nvPr userDrawn="1"/>
        </p:nvPicPr>
        <p:blipFill>
          <a:blip r:embed="rId2" cstate="screen">
            <a:extLst>
              <a:ext uri="{28A0092B-C50C-407E-A947-70E740481C1C}">
                <a14:useLocalDpi xmlns:a14="http://schemas.microsoft.com/office/drawing/2010/main"/>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hasCustomPrompt="1"/>
          </p:nvPr>
        </p:nvSpPr>
        <p:spPr>
          <a:xfrm>
            <a:off x="241959" y="5650205"/>
            <a:ext cx="8046760" cy="465057"/>
          </a:xfrm>
        </p:spPr>
        <p:txBody>
          <a:bodyPr>
            <a:noAutofit/>
          </a:bodyPr>
          <a:lstStyle>
            <a:lvl1pPr>
              <a:defRPr sz="3000" spc="-100" baseline="0">
                <a:solidFill>
                  <a:schemeClr val="tx1"/>
                </a:solidFill>
              </a:defRPr>
            </a:lvl1pPr>
          </a:lstStyle>
          <a:p>
            <a:pPr lvl="0"/>
            <a:r>
              <a:rPr lang="en-US"/>
              <a:t>Title goes here</a:t>
            </a:r>
          </a:p>
        </p:txBody>
      </p:sp>
      <p:sp>
        <p:nvSpPr>
          <p:cNvPr id="3" name="Text Placeholder 2"/>
          <p:cNvSpPr>
            <a:spLocks noGrp="1"/>
          </p:cNvSpPr>
          <p:nvPr>
            <p:ph type="body" sz="quarter" idx="10" hasCustomPrompt="1"/>
          </p:nvPr>
        </p:nvSpPr>
        <p:spPr>
          <a:xfrm>
            <a:off x="241959" y="6065022"/>
            <a:ext cx="8047038" cy="476250"/>
          </a:xfrm>
        </p:spPr>
        <p:txBody>
          <a:bodyPr>
            <a:normAutofit/>
          </a:bodyPr>
          <a:lstStyle>
            <a:lvl1pPr marL="0" indent="0">
              <a:buNone/>
              <a:defRPr sz="2400">
                <a:solidFill>
                  <a:srgbClr val="DD2211"/>
                </a:solidFill>
              </a:defRPr>
            </a:lvl1pPr>
          </a:lstStyle>
          <a:p>
            <a:pPr lvl="0"/>
            <a:r>
              <a:rPr lang="en-US"/>
              <a:t>Subtitle goes here / Month Day, Year</a:t>
            </a:r>
          </a:p>
        </p:txBody>
      </p:sp>
    </p:spTree>
    <p:extLst>
      <p:ext uri="{BB962C8B-B14F-4D97-AF65-F5344CB8AC3E}">
        <p14:creationId xmlns:p14="http://schemas.microsoft.com/office/powerpoint/2010/main" val="4182296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 Placeholder 3"/>
          <p:cNvSpPr>
            <a:spLocks noGrp="1"/>
          </p:cNvSpPr>
          <p:nvPr>
            <p:ph type="body" sz="quarter" idx="10" hasCustomPrompt="1"/>
          </p:nvPr>
        </p:nvSpPr>
        <p:spPr>
          <a:xfrm>
            <a:off x="0" y="5034197"/>
            <a:ext cx="9144000" cy="706437"/>
          </a:xfrm>
          <a:prstGeom prst="rect">
            <a:avLst/>
          </a:prstGeom>
        </p:spPr>
        <p:txBody>
          <a:bodyPr/>
          <a:lstStyle>
            <a:lvl1pPr marL="0" indent="0" algn="ctr">
              <a:buNone/>
              <a:defRPr b="1">
                <a:latin typeface="Arial" charset="0"/>
                <a:ea typeface="Arial" charset="0"/>
                <a:cs typeface="Arial" charset="0"/>
              </a:defRPr>
            </a:lvl1pPr>
          </a:lstStyle>
          <a:p>
            <a:pPr lvl="0"/>
            <a:r>
              <a:rPr lang="en-US"/>
              <a:t>Thank you for your time.</a:t>
            </a:r>
          </a:p>
        </p:txBody>
      </p:sp>
    </p:spTree>
    <p:extLst>
      <p:ext uri="{BB962C8B-B14F-4D97-AF65-F5344CB8AC3E}">
        <p14:creationId xmlns:p14="http://schemas.microsoft.com/office/powerpoint/2010/main" val="3344933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En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 Placeholder 3"/>
          <p:cNvSpPr>
            <a:spLocks noGrp="1"/>
          </p:cNvSpPr>
          <p:nvPr>
            <p:ph type="body" sz="quarter" idx="10" hasCustomPrompt="1"/>
          </p:nvPr>
        </p:nvSpPr>
        <p:spPr>
          <a:xfrm>
            <a:off x="0" y="5034197"/>
            <a:ext cx="9144000" cy="706437"/>
          </a:xfrm>
          <a:prstGeom prst="rect">
            <a:avLst/>
          </a:prstGeom>
        </p:spPr>
        <p:txBody>
          <a:bodyPr/>
          <a:lstStyle>
            <a:lvl1pPr marL="0" indent="0" algn="ctr">
              <a:buNone/>
              <a:defRPr lang="en-US" b="1" i="0" smtClean="0">
                <a:effectLst/>
              </a:defRPr>
            </a:lvl1pPr>
          </a:lstStyle>
          <a:p>
            <a:pPr lvl="0"/>
            <a:r>
              <a:rPr lang="en-US"/>
              <a:t>Merci pour </a:t>
            </a:r>
            <a:r>
              <a:rPr lang="en-US" err="1"/>
              <a:t>votre</a:t>
            </a:r>
            <a:r>
              <a:rPr lang="en-US"/>
              <a:t> temps.</a:t>
            </a:r>
          </a:p>
        </p:txBody>
      </p:sp>
    </p:spTree>
    <p:extLst>
      <p:ext uri="{BB962C8B-B14F-4D97-AF65-F5344CB8AC3E}">
        <p14:creationId xmlns:p14="http://schemas.microsoft.com/office/powerpoint/2010/main" val="1959607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En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 Placeholder 3"/>
          <p:cNvSpPr>
            <a:spLocks noGrp="1"/>
          </p:cNvSpPr>
          <p:nvPr>
            <p:ph type="body" sz="quarter" idx="10" hasCustomPrompt="1"/>
          </p:nvPr>
        </p:nvSpPr>
        <p:spPr>
          <a:xfrm>
            <a:off x="0" y="5034197"/>
            <a:ext cx="9144000" cy="706437"/>
          </a:xfrm>
          <a:prstGeom prst="rect">
            <a:avLst/>
          </a:prstGeom>
        </p:spPr>
        <p:txBody>
          <a:bodyPr/>
          <a:lstStyle>
            <a:lvl1pPr marL="0" indent="0" algn="ctr">
              <a:buNone/>
              <a:defRPr b="1">
                <a:latin typeface="Arial" charset="0"/>
                <a:ea typeface="Arial" charset="0"/>
                <a:cs typeface="Arial" charset="0"/>
              </a:defRPr>
            </a:lvl1pPr>
          </a:lstStyle>
          <a:p>
            <a:pPr lvl="0"/>
            <a:r>
              <a:rPr lang="en-US"/>
              <a:t>Thank you for your time.</a:t>
            </a:r>
          </a:p>
          <a:p>
            <a:pPr lvl="0"/>
            <a:r>
              <a:rPr lang="en-US"/>
              <a:t>Merci pour </a:t>
            </a:r>
            <a:r>
              <a:rPr lang="en-US" err="1"/>
              <a:t>votre</a:t>
            </a:r>
            <a:r>
              <a:rPr lang="en-US"/>
              <a:t> temps.</a:t>
            </a:r>
          </a:p>
        </p:txBody>
      </p:sp>
    </p:spTree>
    <p:extLst>
      <p:ext uri="{BB962C8B-B14F-4D97-AF65-F5344CB8AC3E}">
        <p14:creationId xmlns:p14="http://schemas.microsoft.com/office/powerpoint/2010/main" val="2703883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En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 Placeholder 3"/>
          <p:cNvSpPr>
            <a:spLocks noGrp="1"/>
          </p:cNvSpPr>
          <p:nvPr>
            <p:ph type="body" sz="quarter" idx="10" hasCustomPrompt="1"/>
          </p:nvPr>
        </p:nvSpPr>
        <p:spPr>
          <a:xfrm>
            <a:off x="0" y="5034197"/>
            <a:ext cx="9144000" cy="706437"/>
          </a:xfrm>
          <a:prstGeom prst="rect">
            <a:avLst/>
          </a:prstGeom>
        </p:spPr>
        <p:txBody>
          <a:bodyPr/>
          <a:lstStyle>
            <a:lvl1pPr marL="0" indent="0" algn="ctr">
              <a:buNone/>
              <a:defRPr b="1">
                <a:latin typeface="Arial" charset="0"/>
                <a:ea typeface="Arial" charset="0"/>
                <a:cs typeface="Arial" charset="0"/>
              </a:defRPr>
            </a:lvl1pPr>
          </a:lstStyle>
          <a:p>
            <a:pPr lvl="0"/>
            <a:r>
              <a:rPr lang="en-US"/>
              <a:t>Merci pour </a:t>
            </a:r>
            <a:r>
              <a:rPr lang="en-US" err="1"/>
              <a:t>votre</a:t>
            </a:r>
            <a:r>
              <a:rPr lang="en-US"/>
              <a:t> temps.</a:t>
            </a:r>
          </a:p>
          <a:p>
            <a:pPr lvl="0"/>
            <a:r>
              <a:rPr lang="en-US"/>
              <a:t>Thank you for your time.</a:t>
            </a:r>
          </a:p>
        </p:txBody>
      </p:sp>
    </p:spTree>
    <p:extLst>
      <p:ext uri="{BB962C8B-B14F-4D97-AF65-F5344CB8AC3E}">
        <p14:creationId xmlns:p14="http://schemas.microsoft.com/office/powerpoint/2010/main" val="42610488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837092" y="6356351"/>
            <a:ext cx="2057400" cy="365125"/>
          </a:xfrm>
          <a:prstGeom prst="rect">
            <a:avLst/>
          </a:prstGeom>
        </p:spPr>
        <p:txBody>
          <a:bodyPr/>
          <a:lstStyle/>
          <a:p>
            <a:fld id="{5D01E634-D16D-4549-86C0-111D1A5A1507}" type="slidenum">
              <a:rPr lang="en-US" smtClean="0">
                <a:solidFill>
                  <a:prstClr val="black"/>
                </a:solidFill>
              </a:rPr>
              <a:pPr/>
              <a:t>‹#›</a:t>
            </a:fld>
            <a:endParaRPr lang="en-US">
              <a:solidFill>
                <a:prstClr val="black"/>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671814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468032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A0D61-3394-455D-8D5A-A7B260C1EE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26069F-3EB5-4255-8005-8CB937941A1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9DFDF9-D63D-434D-B806-FF0747F2D01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AD33D2EA-5CD4-4E00-8430-92231E2A0DE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045585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6950" y="149540"/>
            <a:ext cx="8046760" cy="1144002"/>
          </a:xfrm>
        </p:spPr>
        <p:txBody>
          <a:bodyPr/>
          <a:lstStyle>
            <a:lvl1pPr>
              <a:defRPr spc="-75" baseline="0">
                <a:solidFill>
                  <a:srgbClr val="DD2211"/>
                </a:solidFill>
              </a:defRPr>
            </a:lvl1pPr>
          </a:lstStyle>
          <a:p>
            <a:pPr lvl="0"/>
            <a:r>
              <a:rPr lang="en-US"/>
              <a:t>Title goes here</a:t>
            </a:r>
          </a:p>
        </p:txBody>
      </p:sp>
      <p:sp>
        <p:nvSpPr>
          <p:cNvPr id="7" name="Slide Number Placeholder 5"/>
          <p:cNvSpPr>
            <a:spLocks noGrp="1"/>
          </p:cNvSpPr>
          <p:nvPr>
            <p:ph type="sldNum" sz="quarter" idx="4"/>
          </p:nvPr>
        </p:nvSpPr>
        <p:spPr>
          <a:xfrm>
            <a:off x="6837092" y="6356353"/>
            <a:ext cx="2057400" cy="365125"/>
          </a:xfrm>
          <a:prstGeom prst="rect">
            <a:avLst/>
          </a:prstGeom>
        </p:spPr>
        <p:txBody>
          <a:bodyPr vert="horz" lIns="91440" tIns="45720" rIns="91440" bIns="45720" rtlCol="0" anchor="ctr"/>
          <a:lstStyle>
            <a:lvl1pPr algn="r">
              <a:defRPr sz="638">
                <a:solidFill>
                  <a:schemeClr val="tx1"/>
                </a:solidFill>
                <a:latin typeface="Arial" charset="0"/>
                <a:ea typeface="Arial" charset="0"/>
                <a:cs typeface="Arial" charset="0"/>
              </a:defRPr>
            </a:lvl1pPr>
          </a:lstStyle>
          <a:p>
            <a:fld id="{66550065-6E6F-E84D-8141-0F43779EDC94}" type="slidenum">
              <a:rPr lang="en-US" smtClean="0"/>
              <a:pPr/>
              <a:t>‹#›</a:t>
            </a:fld>
            <a:endParaRPr lang="en-US"/>
          </a:p>
        </p:txBody>
      </p:sp>
      <p:sp>
        <p:nvSpPr>
          <p:cNvPr id="9" name="Text Placeholder 12"/>
          <p:cNvSpPr>
            <a:spLocks noGrp="1"/>
          </p:cNvSpPr>
          <p:nvPr>
            <p:ph type="body" sz="quarter" idx="11" hasCustomPrompt="1"/>
          </p:nvPr>
        </p:nvSpPr>
        <p:spPr>
          <a:xfrm>
            <a:off x="259848" y="1412603"/>
            <a:ext cx="8043862" cy="4749800"/>
          </a:xfrm>
          <a:prstGeom prst="rect">
            <a:avLst/>
          </a:prstGeom>
        </p:spPr>
        <p:txBody>
          <a:bodyPr/>
          <a:lstStyle>
            <a:lvl1pPr marL="102394" indent="-102394">
              <a:spcBef>
                <a:spcPts val="300"/>
              </a:spcBef>
              <a:buSzPct val="70000"/>
              <a:buFont typeface="Arial" charset="0"/>
              <a:buChar char="•"/>
              <a:tabLst/>
              <a:defRPr sz="1800" baseline="0">
                <a:latin typeface="Arial" charset="0"/>
                <a:ea typeface="Arial" charset="0"/>
                <a:cs typeface="Arial" charset="0"/>
              </a:defRPr>
            </a:lvl1pPr>
            <a:lvl2pPr marL="342900" indent="0">
              <a:buNone/>
              <a:defRPr/>
            </a:lvl2pPr>
          </a:lstStyle>
          <a:p>
            <a:pPr lvl="0"/>
            <a:r>
              <a:rPr lang="en-US"/>
              <a:t>Bulleted points go here</a:t>
            </a:r>
          </a:p>
          <a:p>
            <a:pPr lvl="0"/>
            <a:endParaRPr lang="en-US"/>
          </a:p>
        </p:txBody>
      </p:sp>
    </p:spTree>
    <p:extLst>
      <p:ext uri="{BB962C8B-B14F-4D97-AF65-F5344CB8AC3E}">
        <p14:creationId xmlns:p14="http://schemas.microsoft.com/office/powerpoint/2010/main" val="666077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6950" y="149540"/>
            <a:ext cx="8046760" cy="1144002"/>
          </a:xfrm>
        </p:spPr>
        <p:txBody>
          <a:bodyPr/>
          <a:lstStyle>
            <a:lvl1pPr>
              <a:defRPr spc="-75" baseline="0">
                <a:solidFill>
                  <a:srgbClr val="DD2211"/>
                </a:solidFill>
              </a:defRPr>
            </a:lvl1pPr>
          </a:lstStyle>
          <a:p>
            <a:pPr lvl="0"/>
            <a:r>
              <a:rPr lang="en-US"/>
              <a:t>Title goes here</a:t>
            </a:r>
          </a:p>
        </p:txBody>
      </p:sp>
      <p:sp>
        <p:nvSpPr>
          <p:cNvPr id="7" name="Slide Number Placeholder 5"/>
          <p:cNvSpPr>
            <a:spLocks noGrp="1"/>
          </p:cNvSpPr>
          <p:nvPr>
            <p:ph type="sldNum" sz="quarter" idx="4"/>
          </p:nvPr>
        </p:nvSpPr>
        <p:spPr>
          <a:xfrm>
            <a:off x="6837092" y="6356353"/>
            <a:ext cx="2057400" cy="365125"/>
          </a:xfrm>
          <a:prstGeom prst="rect">
            <a:avLst/>
          </a:prstGeom>
        </p:spPr>
        <p:txBody>
          <a:bodyPr vert="horz" lIns="91440" tIns="45720" rIns="91440" bIns="45720" rtlCol="0" anchor="ctr"/>
          <a:lstStyle>
            <a:lvl1pPr algn="r">
              <a:defRPr sz="638">
                <a:solidFill>
                  <a:schemeClr val="tx1"/>
                </a:solidFill>
                <a:latin typeface="Arial" charset="0"/>
                <a:ea typeface="Arial" charset="0"/>
                <a:cs typeface="Arial" charset="0"/>
              </a:defRPr>
            </a:lvl1pPr>
          </a:lstStyle>
          <a:p>
            <a:fld id="{66550065-6E6F-E84D-8141-0F43779EDC94}" type="slidenum">
              <a:rPr lang="en-US" smtClean="0"/>
              <a:pPr/>
              <a:t>‹#›</a:t>
            </a:fld>
            <a:endParaRPr lang="en-US"/>
          </a:p>
        </p:txBody>
      </p:sp>
      <p:sp>
        <p:nvSpPr>
          <p:cNvPr id="9" name="Text Placeholder 12"/>
          <p:cNvSpPr>
            <a:spLocks noGrp="1"/>
          </p:cNvSpPr>
          <p:nvPr>
            <p:ph type="body" sz="quarter" idx="11" hasCustomPrompt="1"/>
          </p:nvPr>
        </p:nvSpPr>
        <p:spPr>
          <a:xfrm>
            <a:off x="259848" y="1412603"/>
            <a:ext cx="8043862" cy="4749800"/>
          </a:xfrm>
          <a:prstGeom prst="rect">
            <a:avLst/>
          </a:prstGeom>
        </p:spPr>
        <p:txBody>
          <a:bodyPr/>
          <a:lstStyle>
            <a:lvl1pPr marL="102394" indent="-102394">
              <a:spcBef>
                <a:spcPts val="300"/>
              </a:spcBef>
              <a:buSzPct val="70000"/>
              <a:buFont typeface="Arial" charset="0"/>
              <a:buChar char="•"/>
              <a:tabLst/>
              <a:defRPr sz="1800" baseline="0">
                <a:latin typeface="Arial" charset="0"/>
                <a:ea typeface="Arial" charset="0"/>
                <a:cs typeface="Arial" charset="0"/>
              </a:defRPr>
            </a:lvl1pPr>
            <a:lvl2pPr marL="342900" indent="0">
              <a:buNone/>
              <a:defRPr/>
            </a:lvl2pPr>
          </a:lstStyle>
          <a:p>
            <a:pPr lvl="0"/>
            <a:r>
              <a:rPr lang="en-US"/>
              <a:t>Bulleted points go here</a:t>
            </a:r>
          </a:p>
          <a:p>
            <a:pPr lvl="0"/>
            <a:endParaRPr lang="en-US"/>
          </a:p>
        </p:txBody>
      </p:sp>
    </p:spTree>
    <p:extLst>
      <p:ext uri="{BB962C8B-B14F-4D97-AF65-F5344CB8AC3E}">
        <p14:creationId xmlns:p14="http://schemas.microsoft.com/office/powerpoint/2010/main" val="1682402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1_Content with Caption">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4" r="56594"/>
          <a:stretch/>
        </p:blipFill>
        <p:spPr>
          <a:xfrm>
            <a:off x="0" y="0"/>
            <a:ext cx="3969000" cy="6858000"/>
          </a:xfrm>
          <a:prstGeom prst="rect">
            <a:avLst/>
          </a:prstGeom>
        </p:spPr>
      </p:pic>
      <p:sp>
        <p:nvSpPr>
          <p:cNvPr id="3" name="Content Placeholder 2"/>
          <p:cNvSpPr>
            <a:spLocks noGrp="1"/>
          </p:cNvSpPr>
          <p:nvPr>
            <p:ph idx="1" hasCustomPrompt="1"/>
          </p:nvPr>
        </p:nvSpPr>
        <p:spPr>
          <a:xfrm>
            <a:off x="3953934" y="0"/>
            <a:ext cx="5190067" cy="6858000"/>
          </a:xfrm>
        </p:spPr>
        <p:txBody>
          <a:bodyPr anchor="ctr">
            <a:normAutofit/>
          </a:bodyPr>
          <a:lstStyle>
            <a:lvl1pPr marL="0" indent="0" algn="ctr">
              <a:buFontTx/>
              <a:buNone/>
              <a:defRPr sz="1500" baseline="0">
                <a:solidFill>
                  <a:schemeClr val="bg1">
                    <a:lumMod val="65000"/>
                  </a:schemeClr>
                </a:solidFill>
              </a:defRPr>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Content (</a:t>
            </a:r>
            <a:r>
              <a:rPr lang="en-US" err="1"/>
              <a:t>eg</a:t>
            </a:r>
            <a:r>
              <a:rPr lang="en-US"/>
              <a:t>: Image) goes here</a:t>
            </a:r>
          </a:p>
        </p:txBody>
      </p:sp>
      <p:sp>
        <p:nvSpPr>
          <p:cNvPr id="2" name="Title 1"/>
          <p:cNvSpPr>
            <a:spLocks noGrp="1"/>
          </p:cNvSpPr>
          <p:nvPr>
            <p:ph type="title" hasCustomPrompt="1"/>
          </p:nvPr>
        </p:nvSpPr>
        <p:spPr>
          <a:xfrm>
            <a:off x="364066" y="491067"/>
            <a:ext cx="2997200" cy="1267522"/>
          </a:xfrm>
        </p:spPr>
        <p:txBody>
          <a:bodyPr anchor="t">
            <a:normAutofit/>
          </a:bodyPr>
          <a:lstStyle>
            <a:lvl1pPr>
              <a:defRPr sz="2100" b="1" baseline="0">
                <a:solidFill>
                  <a:schemeClr val="bg1"/>
                </a:solidFill>
              </a:defRPr>
            </a:lvl1pPr>
          </a:lstStyle>
          <a:p>
            <a:r>
              <a:rPr lang="en-US"/>
              <a:t>Title for image and information below </a:t>
            </a:r>
            <a:br>
              <a:rPr lang="en-US"/>
            </a:br>
            <a:r>
              <a:rPr lang="en-US"/>
              <a:t>goes here</a:t>
            </a:r>
          </a:p>
        </p:txBody>
      </p:sp>
      <p:sp>
        <p:nvSpPr>
          <p:cNvPr id="4" name="Text Placeholder 3"/>
          <p:cNvSpPr>
            <a:spLocks noGrp="1"/>
          </p:cNvSpPr>
          <p:nvPr>
            <p:ph type="body" sz="half" idx="2" hasCustomPrompt="1"/>
          </p:nvPr>
        </p:nvSpPr>
        <p:spPr>
          <a:xfrm>
            <a:off x="364066" y="2209792"/>
            <a:ext cx="2997200" cy="3811588"/>
          </a:xfrm>
        </p:spPr>
        <p:txBody>
          <a:bodyPr>
            <a:normAutofit/>
          </a:bodyPr>
          <a:lstStyle>
            <a:lvl1pPr marL="0" indent="0">
              <a:buSzPct val="80000"/>
              <a:buFontTx/>
              <a:buNone/>
              <a:tabLst/>
              <a:defRPr sz="1500" baseline="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Information goes here</a:t>
            </a:r>
          </a:p>
        </p:txBody>
      </p:sp>
    </p:spTree>
    <p:extLst>
      <p:ext uri="{BB962C8B-B14F-4D97-AF65-F5344CB8AC3E}">
        <p14:creationId xmlns:p14="http://schemas.microsoft.com/office/powerpoint/2010/main" val="609400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6949" y="149540"/>
            <a:ext cx="8046760" cy="1144002"/>
          </a:xfrm>
        </p:spPr>
        <p:txBody>
          <a:bodyPr/>
          <a:lstStyle>
            <a:lvl1pPr>
              <a:defRPr spc="-100" baseline="0">
                <a:solidFill>
                  <a:srgbClr val="DD2211"/>
                </a:solidFill>
              </a:defRPr>
            </a:lvl1pPr>
          </a:lstStyle>
          <a:p>
            <a:pPr lvl="0"/>
            <a:r>
              <a:rPr lang="en-US"/>
              <a:t>Title goes here</a:t>
            </a:r>
          </a:p>
        </p:txBody>
      </p:sp>
      <p:sp>
        <p:nvSpPr>
          <p:cNvPr id="9" name="Text Placeholder 12"/>
          <p:cNvSpPr>
            <a:spLocks noGrp="1"/>
          </p:cNvSpPr>
          <p:nvPr>
            <p:ph type="body" sz="quarter" idx="11" hasCustomPrompt="1"/>
          </p:nvPr>
        </p:nvSpPr>
        <p:spPr>
          <a:xfrm>
            <a:off x="259847" y="1412603"/>
            <a:ext cx="8043862" cy="4749800"/>
          </a:xfrm>
          <a:prstGeom prst="rect">
            <a:avLst/>
          </a:prstGeom>
        </p:spPr>
        <p:txBody>
          <a:bodyPr/>
          <a:lstStyle>
            <a:lvl1pPr marL="136525" indent="-136525">
              <a:spcBef>
                <a:spcPts val="400"/>
              </a:spcBef>
              <a:buSzPct val="70000"/>
              <a:buFont typeface="Arial" charset="0"/>
              <a:buChar char="•"/>
              <a:tabLst/>
              <a:defRPr sz="2000" baseline="0">
                <a:latin typeface="Arial" charset="0"/>
                <a:ea typeface="Arial" charset="0"/>
                <a:cs typeface="Arial" charset="0"/>
              </a:defRPr>
            </a:lvl1pPr>
            <a:lvl2pPr marL="457200" indent="0">
              <a:buNone/>
              <a:defRPr/>
            </a:lvl2pPr>
          </a:lstStyle>
          <a:p>
            <a:pPr lvl="0"/>
            <a:r>
              <a:rPr lang="en-US"/>
              <a:t>Bulleted points go here</a:t>
            </a:r>
          </a:p>
          <a:p>
            <a:pPr lvl="0"/>
            <a:endParaRPr lang="en-US"/>
          </a:p>
        </p:txBody>
      </p:sp>
    </p:spTree>
    <p:extLst>
      <p:ext uri="{BB962C8B-B14F-4D97-AF65-F5344CB8AC3E}">
        <p14:creationId xmlns:p14="http://schemas.microsoft.com/office/powerpoint/2010/main" val="16028759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6950" y="149540"/>
            <a:ext cx="8046760" cy="1144002"/>
          </a:xfrm>
        </p:spPr>
        <p:txBody>
          <a:bodyPr/>
          <a:lstStyle>
            <a:lvl1pPr>
              <a:defRPr spc="-75" baseline="0">
                <a:solidFill>
                  <a:srgbClr val="DD2211"/>
                </a:solidFill>
              </a:defRPr>
            </a:lvl1pPr>
          </a:lstStyle>
          <a:p>
            <a:pPr lvl="0"/>
            <a:r>
              <a:rPr lang="en-US"/>
              <a:t>Title goes here</a:t>
            </a:r>
          </a:p>
        </p:txBody>
      </p:sp>
      <p:sp>
        <p:nvSpPr>
          <p:cNvPr id="7" name="Slide Number Placeholder 5"/>
          <p:cNvSpPr>
            <a:spLocks noGrp="1"/>
          </p:cNvSpPr>
          <p:nvPr>
            <p:ph type="sldNum" sz="quarter" idx="4"/>
          </p:nvPr>
        </p:nvSpPr>
        <p:spPr>
          <a:xfrm>
            <a:off x="6837092" y="6356353"/>
            <a:ext cx="2057400" cy="365125"/>
          </a:xfrm>
          <a:prstGeom prst="rect">
            <a:avLst/>
          </a:prstGeom>
        </p:spPr>
        <p:txBody>
          <a:bodyPr vert="horz" lIns="91440" tIns="45720" rIns="91440" bIns="45720" rtlCol="0" anchor="ctr"/>
          <a:lstStyle>
            <a:lvl1pPr algn="r">
              <a:defRPr sz="638">
                <a:solidFill>
                  <a:schemeClr val="tx1"/>
                </a:solidFill>
                <a:latin typeface="Arial" charset="0"/>
                <a:ea typeface="Arial" charset="0"/>
                <a:cs typeface="Arial" charset="0"/>
              </a:defRPr>
            </a:lvl1pPr>
          </a:lstStyle>
          <a:p>
            <a:fld id="{66550065-6E6F-E84D-8141-0F43779EDC94}" type="slidenum">
              <a:rPr lang="en-US" smtClean="0"/>
              <a:pPr/>
              <a:t>‹#›</a:t>
            </a:fld>
            <a:endParaRPr lang="en-US"/>
          </a:p>
        </p:txBody>
      </p:sp>
      <p:sp>
        <p:nvSpPr>
          <p:cNvPr id="9" name="Text Placeholder 12"/>
          <p:cNvSpPr>
            <a:spLocks noGrp="1"/>
          </p:cNvSpPr>
          <p:nvPr>
            <p:ph type="body" sz="quarter" idx="11" hasCustomPrompt="1"/>
          </p:nvPr>
        </p:nvSpPr>
        <p:spPr>
          <a:xfrm>
            <a:off x="259848" y="1412603"/>
            <a:ext cx="8043862" cy="4749800"/>
          </a:xfrm>
          <a:prstGeom prst="rect">
            <a:avLst/>
          </a:prstGeom>
        </p:spPr>
        <p:txBody>
          <a:bodyPr/>
          <a:lstStyle>
            <a:lvl1pPr marL="102394" indent="-102394">
              <a:spcBef>
                <a:spcPts val="300"/>
              </a:spcBef>
              <a:buSzPct val="70000"/>
              <a:buFont typeface="Arial" charset="0"/>
              <a:buChar char="•"/>
              <a:tabLst/>
              <a:defRPr sz="1800" baseline="0">
                <a:latin typeface="Arial" charset="0"/>
                <a:ea typeface="Arial" charset="0"/>
                <a:cs typeface="Arial" charset="0"/>
              </a:defRPr>
            </a:lvl1pPr>
            <a:lvl2pPr marL="342900" indent="0">
              <a:buNone/>
              <a:defRPr/>
            </a:lvl2pPr>
          </a:lstStyle>
          <a:p>
            <a:pPr lvl="0"/>
            <a:r>
              <a:rPr lang="en-US"/>
              <a:t>Bulleted points go here</a:t>
            </a:r>
          </a:p>
          <a:p>
            <a:pPr lvl="0"/>
            <a:endParaRPr lang="en-US"/>
          </a:p>
        </p:txBody>
      </p:sp>
    </p:spTree>
    <p:extLst>
      <p:ext uri="{BB962C8B-B14F-4D97-AF65-F5344CB8AC3E}">
        <p14:creationId xmlns:p14="http://schemas.microsoft.com/office/powerpoint/2010/main" val="19893316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82FCF-6120-EAD4-34CB-8299E4A29B5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124F61-3F29-6102-D1B2-0C6F77311C8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C25547-1483-9BD8-1F33-8CED74547A2E}"/>
              </a:ext>
            </a:extLst>
          </p:cNvPr>
          <p:cNvSpPr>
            <a:spLocks noGrp="1"/>
          </p:cNvSpPr>
          <p:nvPr>
            <p:ph type="dt" sz="half" idx="10"/>
          </p:nvPr>
        </p:nvSpPr>
        <p:spPr/>
        <p:txBody>
          <a:bodyPr/>
          <a:lstStyle/>
          <a:p>
            <a:fld id="{55B5358A-2326-4253-B6DD-7B44BF793134}" type="datetimeFigureOut">
              <a:rPr lang="en-US" smtClean="0"/>
              <a:t>9/15/2025</a:t>
            </a:fld>
            <a:endParaRPr lang="en-US"/>
          </a:p>
        </p:txBody>
      </p:sp>
      <p:sp>
        <p:nvSpPr>
          <p:cNvPr id="5" name="Footer Placeholder 4">
            <a:extLst>
              <a:ext uri="{FF2B5EF4-FFF2-40B4-BE49-F238E27FC236}">
                <a16:creationId xmlns:a16="http://schemas.microsoft.com/office/drawing/2014/main" id="{B25A4149-8D92-9268-D7E3-A97454D361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7FA01F-BE75-2692-CF41-89C165D331C1}"/>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285366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2F7E3-ACB7-45D6-1F42-4878CBBA3B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5AA2B1-341A-D33E-26DD-B0D5B280BD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8D7A1D-9EAC-37B3-F7E5-014ACC2050C2}"/>
              </a:ext>
            </a:extLst>
          </p:cNvPr>
          <p:cNvSpPr>
            <a:spLocks noGrp="1"/>
          </p:cNvSpPr>
          <p:nvPr>
            <p:ph type="dt" sz="half" idx="10"/>
          </p:nvPr>
        </p:nvSpPr>
        <p:spPr/>
        <p:txBody>
          <a:bodyPr/>
          <a:lstStyle/>
          <a:p>
            <a:fld id="{55B5358A-2326-4253-B6DD-7B44BF793134}" type="datetimeFigureOut">
              <a:rPr lang="en-US" smtClean="0"/>
              <a:t>9/15/2025</a:t>
            </a:fld>
            <a:endParaRPr lang="en-US"/>
          </a:p>
        </p:txBody>
      </p:sp>
      <p:sp>
        <p:nvSpPr>
          <p:cNvPr id="5" name="Footer Placeholder 4">
            <a:extLst>
              <a:ext uri="{FF2B5EF4-FFF2-40B4-BE49-F238E27FC236}">
                <a16:creationId xmlns:a16="http://schemas.microsoft.com/office/drawing/2014/main" id="{48011CE5-3D15-7E99-1425-AB4FBC86D5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5C0FCF-768E-3926-76EE-6E6495C1D373}"/>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5060804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0DB2D-0A2B-F87D-24B5-13D1EDB93A8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0C7EBBD-79E7-291A-9775-B3EB783E215E}"/>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3B4D7E9-EE5D-AE1D-9D3A-A7FA2914A108}"/>
              </a:ext>
            </a:extLst>
          </p:cNvPr>
          <p:cNvSpPr>
            <a:spLocks noGrp="1"/>
          </p:cNvSpPr>
          <p:nvPr>
            <p:ph type="dt" sz="half" idx="10"/>
          </p:nvPr>
        </p:nvSpPr>
        <p:spPr/>
        <p:txBody>
          <a:bodyPr/>
          <a:lstStyle/>
          <a:p>
            <a:fld id="{55B5358A-2326-4253-B6DD-7B44BF793134}" type="datetimeFigureOut">
              <a:rPr lang="en-US" smtClean="0"/>
              <a:t>9/15/2025</a:t>
            </a:fld>
            <a:endParaRPr lang="en-US"/>
          </a:p>
        </p:txBody>
      </p:sp>
      <p:sp>
        <p:nvSpPr>
          <p:cNvPr id="5" name="Footer Placeholder 4">
            <a:extLst>
              <a:ext uri="{FF2B5EF4-FFF2-40B4-BE49-F238E27FC236}">
                <a16:creationId xmlns:a16="http://schemas.microsoft.com/office/drawing/2014/main" id="{8AACB357-06DB-E524-A2BB-0C005F0C2A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F7474A-D949-5832-46B1-56EEABD6C2D0}"/>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40681041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5385C-85D7-95BC-6AD3-07280CFC3E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1D89E8-FBBE-42E8-2BB1-B395A0CD3920}"/>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4847D4-6613-62E0-EA6A-43AB9679600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E2D4B88-BC27-E690-6938-B7998E13BC9D}"/>
              </a:ext>
            </a:extLst>
          </p:cNvPr>
          <p:cNvSpPr>
            <a:spLocks noGrp="1"/>
          </p:cNvSpPr>
          <p:nvPr>
            <p:ph type="dt" sz="half" idx="10"/>
          </p:nvPr>
        </p:nvSpPr>
        <p:spPr/>
        <p:txBody>
          <a:bodyPr/>
          <a:lstStyle/>
          <a:p>
            <a:fld id="{55B5358A-2326-4253-B6DD-7B44BF793134}" type="datetimeFigureOut">
              <a:rPr lang="en-US" smtClean="0"/>
              <a:t>9/15/2025</a:t>
            </a:fld>
            <a:endParaRPr lang="en-US"/>
          </a:p>
        </p:txBody>
      </p:sp>
      <p:sp>
        <p:nvSpPr>
          <p:cNvPr id="6" name="Footer Placeholder 5">
            <a:extLst>
              <a:ext uri="{FF2B5EF4-FFF2-40B4-BE49-F238E27FC236}">
                <a16:creationId xmlns:a16="http://schemas.microsoft.com/office/drawing/2014/main" id="{853B4DA2-A1C1-6046-53EA-71BE01672A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E9CD88-49BD-5D5D-1324-B512FBF03930}"/>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27965976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8250F-86A5-2778-2CA4-902AE8897CD2}"/>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AD27393-C75B-575A-0E3D-0EC5F5BCE64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E25CC6D-72F4-E007-9025-6342A5D04313}"/>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F5EBE8D-20FE-EE40-6E15-247C2B7F59CC}"/>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94AFE0B-158C-8021-2DED-F9463ACD6DDD}"/>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71E713-DEC3-6C1E-4AFA-F7EA1B0C713A}"/>
              </a:ext>
            </a:extLst>
          </p:cNvPr>
          <p:cNvSpPr>
            <a:spLocks noGrp="1"/>
          </p:cNvSpPr>
          <p:nvPr>
            <p:ph type="dt" sz="half" idx="10"/>
          </p:nvPr>
        </p:nvSpPr>
        <p:spPr/>
        <p:txBody>
          <a:bodyPr/>
          <a:lstStyle/>
          <a:p>
            <a:fld id="{55B5358A-2326-4253-B6DD-7B44BF793134}" type="datetimeFigureOut">
              <a:rPr lang="en-US" smtClean="0"/>
              <a:t>9/15/2025</a:t>
            </a:fld>
            <a:endParaRPr lang="en-US"/>
          </a:p>
        </p:txBody>
      </p:sp>
      <p:sp>
        <p:nvSpPr>
          <p:cNvPr id="8" name="Footer Placeholder 7">
            <a:extLst>
              <a:ext uri="{FF2B5EF4-FFF2-40B4-BE49-F238E27FC236}">
                <a16:creationId xmlns:a16="http://schemas.microsoft.com/office/drawing/2014/main" id="{C3C64126-0426-3C0F-5D76-32753506AA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8B3E7A1-90DC-FF66-974A-BE1196BC387E}"/>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23230681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F88D4-DD2F-0FFB-B76A-A469EC2A41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A60FDF5-DBE3-2BA5-7EB2-EB5C913D71EA}"/>
              </a:ext>
            </a:extLst>
          </p:cNvPr>
          <p:cNvSpPr>
            <a:spLocks noGrp="1"/>
          </p:cNvSpPr>
          <p:nvPr>
            <p:ph type="dt" sz="half" idx="10"/>
          </p:nvPr>
        </p:nvSpPr>
        <p:spPr/>
        <p:txBody>
          <a:bodyPr/>
          <a:lstStyle/>
          <a:p>
            <a:fld id="{55B5358A-2326-4253-B6DD-7B44BF793134}" type="datetimeFigureOut">
              <a:rPr lang="en-US" smtClean="0"/>
              <a:t>9/15/2025</a:t>
            </a:fld>
            <a:endParaRPr lang="en-US"/>
          </a:p>
        </p:txBody>
      </p:sp>
      <p:sp>
        <p:nvSpPr>
          <p:cNvPr id="4" name="Footer Placeholder 3">
            <a:extLst>
              <a:ext uri="{FF2B5EF4-FFF2-40B4-BE49-F238E27FC236}">
                <a16:creationId xmlns:a16="http://schemas.microsoft.com/office/drawing/2014/main" id="{6CDF2804-1597-A2A5-D4D5-FBCCFFE0AA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A6C3F9-9DEF-A650-F4AE-4B39FF55D1BC}"/>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7227546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129D73-A1DA-3FD7-5822-F04612F0E8BC}"/>
              </a:ext>
            </a:extLst>
          </p:cNvPr>
          <p:cNvSpPr>
            <a:spLocks noGrp="1"/>
          </p:cNvSpPr>
          <p:nvPr>
            <p:ph type="dt" sz="half" idx="10"/>
          </p:nvPr>
        </p:nvSpPr>
        <p:spPr/>
        <p:txBody>
          <a:bodyPr/>
          <a:lstStyle/>
          <a:p>
            <a:fld id="{55B5358A-2326-4253-B6DD-7B44BF793134}" type="datetimeFigureOut">
              <a:rPr lang="en-US" smtClean="0"/>
              <a:t>9/15/2025</a:t>
            </a:fld>
            <a:endParaRPr lang="en-US"/>
          </a:p>
        </p:txBody>
      </p:sp>
      <p:sp>
        <p:nvSpPr>
          <p:cNvPr id="3" name="Footer Placeholder 2">
            <a:extLst>
              <a:ext uri="{FF2B5EF4-FFF2-40B4-BE49-F238E27FC236}">
                <a16:creationId xmlns:a16="http://schemas.microsoft.com/office/drawing/2014/main" id="{79FF16E3-13BA-2093-884D-17D3CCEBFB5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FF9D0C-20F8-2F06-9A66-DED68EB7D625}"/>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24415063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B2DC2-09A1-1386-7E46-CAF4262BE8C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4D8E9C4-5AD3-37AB-0194-4C15BE33E701}"/>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C06C34F-C3CF-A56D-91EE-30A08FC5AFE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BF1AA-3B5E-A5DC-0016-B5075476FCE8}"/>
              </a:ext>
            </a:extLst>
          </p:cNvPr>
          <p:cNvSpPr>
            <a:spLocks noGrp="1"/>
          </p:cNvSpPr>
          <p:nvPr>
            <p:ph type="dt" sz="half" idx="10"/>
          </p:nvPr>
        </p:nvSpPr>
        <p:spPr/>
        <p:txBody>
          <a:bodyPr/>
          <a:lstStyle/>
          <a:p>
            <a:fld id="{55B5358A-2326-4253-B6DD-7B44BF793134}" type="datetimeFigureOut">
              <a:rPr lang="en-US" smtClean="0"/>
              <a:t>9/15/2025</a:t>
            </a:fld>
            <a:endParaRPr lang="en-US"/>
          </a:p>
        </p:txBody>
      </p:sp>
      <p:sp>
        <p:nvSpPr>
          <p:cNvPr id="6" name="Footer Placeholder 5">
            <a:extLst>
              <a:ext uri="{FF2B5EF4-FFF2-40B4-BE49-F238E27FC236}">
                <a16:creationId xmlns:a16="http://schemas.microsoft.com/office/drawing/2014/main" id="{9D620BB3-D2F1-DC19-5651-0228E81492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173DD2-0BFE-D995-F25F-3A3E55E5649C}"/>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9933116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C747F-1BDC-D899-F704-01E8D40974D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4161E54-1EAD-5A2F-005D-8ABDB2B9F46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90A1F52-3DEC-A488-8A2A-4EEA56A8BAE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1E5854-0F5B-957F-2DA1-C9A947DC8D88}"/>
              </a:ext>
            </a:extLst>
          </p:cNvPr>
          <p:cNvSpPr>
            <a:spLocks noGrp="1"/>
          </p:cNvSpPr>
          <p:nvPr>
            <p:ph type="dt" sz="half" idx="10"/>
          </p:nvPr>
        </p:nvSpPr>
        <p:spPr/>
        <p:txBody>
          <a:bodyPr/>
          <a:lstStyle/>
          <a:p>
            <a:fld id="{55B5358A-2326-4253-B6DD-7B44BF793134}" type="datetimeFigureOut">
              <a:rPr lang="en-US" smtClean="0"/>
              <a:t>9/15/2025</a:t>
            </a:fld>
            <a:endParaRPr lang="en-US"/>
          </a:p>
        </p:txBody>
      </p:sp>
      <p:sp>
        <p:nvSpPr>
          <p:cNvPr id="6" name="Footer Placeholder 5">
            <a:extLst>
              <a:ext uri="{FF2B5EF4-FFF2-40B4-BE49-F238E27FC236}">
                <a16:creationId xmlns:a16="http://schemas.microsoft.com/office/drawing/2014/main" id="{E3FDD053-71A1-3BED-E7BD-EE9C5AE583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623457-0785-357E-B19F-AC5752842271}"/>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088340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0" name="Text Placeholder 4"/>
          <p:cNvSpPr>
            <a:spLocks noGrp="1"/>
          </p:cNvSpPr>
          <p:nvPr>
            <p:ph type="body" sz="quarter" idx="10" hasCustomPrompt="1"/>
          </p:nvPr>
        </p:nvSpPr>
        <p:spPr>
          <a:xfrm>
            <a:off x="4566236" y="3126873"/>
            <a:ext cx="4036158" cy="770833"/>
          </a:xfrm>
          <a:prstGeom prst="rect">
            <a:avLst/>
          </a:prstGeom>
        </p:spPr>
        <p:txBody>
          <a:bodyPr anchor="b"/>
          <a:lstStyle>
            <a:lvl1pPr marL="0" indent="0">
              <a:spcBef>
                <a:spcPts val="600"/>
              </a:spcBef>
              <a:buNone/>
              <a:defRPr sz="2800" b="1" baseline="0">
                <a:latin typeface="Arial" charset="0"/>
                <a:ea typeface="Arial" charset="0"/>
                <a:cs typeface="Arial" charset="0"/>
              </a:defRPr>
            </a:lvl1pPr>
          </a:lstStyle>
          <a:p>
            <a:pPr lvl="0"/>
            <a:r>
              <a:rPr lang="en-US"/>
              <a:t>Section title </a:t>
            </a:r>
            <a:br>
              <a:rPr lang="en-US"/>
            </a:br>
            <a:r>
              <a:rPr lang="en-US"/>
              <a:t>goes here</a:t>
            </a:r>
          </a:p>
        </p:txBody>
      </p:sp>
    </p:spTree>
    <p:extLst>
      <p:ext uri="{BB962C8B-B14F-4D97-AF65-F5344CB8AC3E}">
        <p14:creationId xmlns:p14="http://schemas.microsoft.com/office/powerpoint/2010/main" val="14426941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56F76-9992-00D5-A8F7-10AE1676BF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BA8CBF5-265F-6212-B881-F5D757837F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AF9A58-804C-B809-0006-EA0B1CD7C730}"/>
              </a:ext>
            </a:extLst>
          </p:cNvPr>
          <p:cNvSpPr>
            <a:spLocks noGrp="1"/>
          </p:cNvSpPr>
          <p:nvPr>
            <p:ph type="dt" sz="half" idx="10"/>
          </p:nvPr>
        </p:nvSpPr>
        <p:spPr/>
        <p:txBody>
          <a:bodyPr/>
          <a:lstStyle/>
          <a:p>
            <a:fld id="{55B5358A-2326-4253-B6DD-7B44BF793134}" type="datetimeFigureOut">
              <a:rPr lang="en-US" smtClean="0"/>
              <a:t>9/15/2025</a:t>
            </a:fld>
            <a:endParaRPr lang="en-US"/>
          </a:p>
        </p:txBody>
      </p:sp>
      <p:sp>
        <p:nvSpPr>
          <p:cNvPr id="5" name="Footer Placeholder 4">
            <a:extLst>
              <a:ext uri="{FF2B5EF4-FFF2-40B4-BE49-F238E27FC236}">
                <a16:creationId xmlns:a16="http://schemas.microsoft.com/office/drawing/2014/main" id="{303656C9-6689-D25D-B069-9EE202D514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E15823-AC1B-F063-F4FF-565ED1E428BB}"/>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25207572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27093E-CAAC-68A6-9116-300CD2F8816F}"/>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99159BA-39FE-60F8-4E8B-8B7A10B06163}"/>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E12934-6B38-5C2F-31DD-E4EA96281139}"/>
              </a:ext>
            </a:extLst>
          </p:cNvPr>
          <p:cNvSpPr>
            <a:spLocks noGrp="1"/>
          </p:cNvSpPr>
          <p:nvPr>
            <p:ph type="dt" sz="half" idx="10"/>
          </p:nvPr>
        </p:nvSpPr>
        <p:spPr/>
        <p:txBody>
          <a:bodyPr/>
          <a:lstStyle/>
          <a:p>
            <a:fld id="{55B5358A-2326-4253-B6DD-7B44BF793134}" type="datetimeFigureOut">
              <a:rPr lang="en-US" smtClean="0"/>
              <a:t>9/15/2025</a:t>
            </a:fld>
            <a:endParaRPr lang="en-US"/>
          </a:p>
        </p:txBody>
      </p:sp>
      <p:sp>
        <p:nvSpPr>
          <p:cNvPr id="5" name="Footer Placeholder 4">
            <a:extLst>
              <a:ext uri="{FF2B5EF4-FFF2-40B4-BE49-F238E27FC236}">
                <a16:creationId xmlns:a16="http://schemas.microsoft.com/office/drawing/2014/main" id="{E1C65816-EC31-D0B7-4746-F332B8817D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249D6E-4E10-A8E2-3EA9-7DADEEC94D25}"/>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8428166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5B5358A-2326-4253-B6DD-7B44BF793134}" type="datetimeFigureOut">
              <a:rPr lang="en-US" smtClean="0"/>
              <a:t>9/15/2025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7348081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B5358A-2326-4253-B6DD-7B44BF793134}" type="datetimeFigureOut">
              <a:rPr lang="en-US" smtClean="0"/>
              <a:t>9/15/2025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8419520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B5358A-2326-4253-B6DD-7B44BF793134}" type="datetimeFigureOut">
              <a:rPr lang="en-US" smtClean="0"/>
              <a:t>9/15/2025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5877961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5B5358A-2326-4253-B6DD-7B44BF793134}" type="datetimeFigureOut">
              <a:rPr lang="en-US" smtClean="0"/>
              <a:t>9/15/2025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8346762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B5358A-2326-4253-B6DD-7B44BF793134}" type="datetimeFigureOut">
              <a:rPr lang="en-US" smtClean="0"/>
              <a:t>9/15/2025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5357989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5B5358A-2326-4253-B6DD-7B44BF793134}" type="datetimeFigureOut">
              <a:rPr lang="en-US" smtClean="0"/>
              <a:t>9/15/2025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7217522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B5358A-2326-4253-B6DD-7B44BF793134}" type="datetimeFigureOut">
              <a:rPr lang="en-US" smtClean="0"/>
              <a:t>9/15/2025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1970147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5B5358A-2326-4253-B6DD-7B44BF793134}" type="datetimeFigureOut">
              <a:rPr lang="en-US" smtClean="0"/>
              <a:t>9/15/2025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2911257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0" y="0"/>
            <a:ext cx="4514850" cy="6858000"/>
          </a:xfrm>
        </p:spPr>
        <p:txBody>
          <a:bodyPr anchor="ctr">
            <a:normAutofit/>
          </a:bodyPr>
          <a:lstStyle>
            <a:lvl1pPr marL="0" indent="0" algn="ctr">
              <a:buNone/>
              <a:defRPr sz="2000" baseline="0">
                <a:solidFill>
                  <a:schemeClr val="bg1">
                    <a:lumMod val="65000"/>
                  </a:schemeClr>
                </a:solidFill>
              </a:defRPr>
            </a:lvl1pPr>
          </a:lstStyle>
          <a:p>
            <a:pPr lvl="0"/>
            <a:r>
              <a:rPr lang="en-US"/>
              <a:t>Content (</a:t>
            </a:r>
            <a:r>
              <a:rPr lang="en-US" err="1"/>
              <a:t>eg</a:t>
            </a:r>
            <a:r>
              <a:rPr lang="en-US"/>
              <a:t>: Image) goes here</a:t>
            </a:r>
          </a:p>
        </p:txBody>
      </p:sp>
      <p:sp>
        <p:nvSpPr>
          <p:cNvPr id="8" name="Slide Number Placeholder 5"/>
          <p:cNvSpPr>
            <a:spLocks noGrp="1"/>
          </p:cNvSpPr>
          <p:nvPr>
            <p:ph type="sldNum" sz="quarter" idx="4"/>
          </p:nvPr>
        </p:nvSpPr>
        <p:spPr>
          <a:xfrm>
            <a:off x="6837092" y="6356351"/>
            <a:ext cx="2057400" cy="365125"/>
          </a:xfrm>
          <a:prstGeom prst="rect">
            <a:avLst/>
          </a:prstGeom>
        </p:spPr>
        <p:txBody>
          <a:bodyPr vert="horz" lIns="91440" tIns="45720" rIns="91440" bIns="45720" rtlCol="0" anchor="ctr"/>
          <a:lstStyle>
            <a:lvl1pPr algn="r">
              <a:defRPr sz="850">
                <a:solidFill>
                  <a:schemeClr val="tx1"/>
                </a:solidFill>
                <a:latin typeface="Arial" charset="0"/>
                <a:ea typeface="Arial" charset="0"/>
                <a:cs typeface="Arial" charset="0"/>
              </a:defRPr>
            </a:lvl1pPr>
          </a:lstStyle>
          <a:p>
            <a:fld id="{0B2FB838-944C-4F49-A7C2-B8EF1509DFBB}" type="slidenum">
              <a:rPr lang="en-US" smtClean="0">
                <a:solidFill>
                  <a:prstClr val="black"/>
                </a:solidFill>
              </a:rPr>
              <a:pPr/>
              <a:t>‹#›</a:t>
            </a:fld>
            <a:endParaRPr lang="en-US">
              <a:solidFill>
                <a:prstClr val="black"/>
              </a:solidFill>
            </a:endParaRPr>
          </a:p>
        </p:txBody>
      </p:sp>
      <p:sp>
        <p:nvSpPr>
          <p:cNvPr id="16" name="Text Placeholder 5"/>
          <p:cNvSpPr>
            <a:spLocks noGrp="1"/>
          </p:cNvSpPr>
          <p:nvPr>
            <p:ph type="body" sz="quarter" idx="11" hasCustomPrompt="1"/>
          </p:nvPr>
        </p:nvSpPr>
        <p:spPr>
          <a:xfrm>
            <a:off x="5084763" y="623311"/>
            <a:ext cx="3532187" cy="1260907"/>
          </a:xfrm>
          <a:prstGeom prst="rect">
            <a:avLst/>
          </a:prstGeom>
        </p:spPr>
        <p:txBody>
          <a:bodyPr/>
          <a:lstStyle>
            <a:lvl1pPr marL="0" indent="0">
              <a:buNone/>
              <a:defRPr b="1" baseline="0">
                <a:solidFill>
                  <a:srgbClr val="DD2211"/>
                </a:solidFill>
                <a:latin typeface="Arial" charset="0"/>
                <a:ea typeface="Arial" charset="0"/>
                <a:cs typeface="Arial" charset="0"/>
              </a:defRPr>
            </a:lvl1pPr>
          </a:lstStyle>
          <a:p>
            <a:pPr lvl="0"/>
            <a:r>
              <a:rPr lang="en-US"/>
              <a:t>Title for image and information below goes here</a:t>
            </a:r>
          </a:p>
          <a:p>
            <a:pPr lvl="0"/>
            <a:endParaRPr lang="en-US"/>
          </a:p>
          <a:p>
            <a:pPr lvl="0"/>
            <a:endParaRPr lang="en-US"/>
          </a:p>
        </p:txBody>
      </p:sp>
      <p:sp>
        <p:nvSpPr>
          <p:cNvPr id="17" name="Text Placeholder 5"/>
          <p:cNvSpPr>
            <a:spLocks noGrp="1"/>
          </p:cNvSpPr>
          <p:nvPr>
            <p:ph type="body" sz="quarter" idx="12" hasCustomPrompt="1"/>
          </p:nvPr>
        </p:nvSpPr>
        <p:spPr>
          <a:xfrm>
            <a:off x="5098618" y="2341286"/>
            <a:ext cx="3532187" cy="3671590"/>
          </a:xfrm>
          <a:prstGeom prst="rect">
            <a:avLst/>
          </a:prstGeom>
        </p:spPr>
        <p:txBody>
          <a:bodyPr/>
          <a:lstStyle>
            <a:lvl1pPr marL="136525" indent="-136525">
              <a:spcBef>
                <a:spcPts val="400"/>
              </a:spcBef>
              <a:buSzPct val="70000"/>
              <a:buFont typeface="Arial" charset="0"/>
              <a:buChar char="•"/>
              <a:tabLst/>
              <a:defRPr sz="2000" b="0" baseline="0">
                <a:solidFill>
                  <a:schemeClr val="tx1"/>
                </a:solidFill>
                <a:latin typeface="Arial" charset="0"/>
                <a:ea typeface="Arial" charset="0"/>
                <a:cs typeface="Arial" charset="0"/>
              </a:defRPr>
            </a:lvl1pPr>
          </a:lstStyle>
          <a:p>
            <a:pPr lvl="0"/>
            <a:r>
              <a:rPr lang="en-US"/>
              <a:t>Bulleted points go here</a:t>
            </a:r>
          </a:p>
          <a:p>
            <a:pPr lvl="0"/>
            <a:endParaRPr lang="en-US"/>
          </a:p>
          <a:p>
            <a:pPr lvl="0"/>
            <a:endParaRPr lang="en-US"/>
          </a:p>
          <a:p>
            <a:pPr lvl="0"/>
            <a:endParaRPr lang="en-US"/>
          </a:p>
        </p:txBody>
      </p:sp>
    </p:spTree>
    <p:extLst>
      <p:ext uri="{BB962C8B-B14F-4D97-AF65-F5344CB8AC3E}">
        <p14:creationId xmlns:p14="http://schemas.microsoft.com/office/powerpoint/2010/main" val="3485407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5B5358A-2326-4253-B6DD-7B44BF793134}" type="datetimeFigureOut">
              <a:rPr lang="en-US" smtClean="0"/>
              <a:t>9/15/2025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3884504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B5358A-2326-4253-B6DD-7B44BF793134}" type="datetimeFigureOut">
              <a:rPr lang="en-US" smtClean="0"/>
              <a:t>9/15/2025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0764904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B5358A-2326-4253-B6DD-7B44BF793134}" type="datetimeFigureOut">
              <a:rPr lang="en-US" smtClean="0"/>
              <a:t>9/15/2025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79252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Content Placeholder 2"/>
          <p:cNvSpPr>
            <a:spLocks noGrp="1"/>
          </p:cNvSpPr>
          <p:nvPr>
            <p:ph idx="1" hasCustomPrompt="1"/>
          </p:nvPr>
        </p:nvSpPr>
        <p:spPr>
          <a:xfrm>
            <a:off x="3707841" y="0"/>
            <a:ext cx="5436159" cy="6858000"/>
          </a:xfrm>
        </p:spPr>
        <p:txBody>
          <a:bodyPr anchor="ctr">
            <a:normAutofit/>
          </a:bodyPr>
          <a:lstStyle>
            <a:lvl1pPr marL="0" indent="0" algn="ctr">
              <a:buNone/>
              <a:defRPr sz="2000">
                <a:solidFill>
                  <a:schemeClr val="bg1">
                    <a:lumMod val="65000"/>
                  </a:schemeClr>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Content (</a:t>
            </a:r>
            <a:r>
              <a:rPr lang="en-US" err="1"/>
              <a:t>eg</a:t>
            </a:r>
            <a:r>
              <a:rPr lang="en-US"/>
              <a:t>: Image) goes here</a:t>
            </a:r>
          </a:p>
        </p:txBody>
      </p:sp>
      <p:sp>
        <p:nvSpPr>
          <p:cNvPr id="8" name="Slide Number Placeholder 5"/>
          <p:cNvSpPr>
            <a:spLocks noGrp="1"/>
          </p:cNvSpPr>
          <p:nvPr>
            <p:ph type="sldNum" sz="quarter" idx="4"/>
          </p:nvPr>
        </p:nvSpPr>
        <p:spPr>
          <a:xfrm>
            <a:off x="6837092" y="6356351"/>
            <a:ext cx="2057400" cy="365125"/>
          </a:xfrm>
          <a:prstGeom prst="rect">
            <a:avLst/>
          </a:prstGeom>
        </p:spPr>
        <p:txBody>
          <a:bodyPr vert="horz" lIns="91440" tIns="45720" rIns="91440" bIns="45720" rtlCol="0" anchor="ctr"/>
          <a:lstStyle>
            <a:lvl1pPr algn="r">
              <a:defRPr sz="850">
                <a:solidFill>
                  <a:schemeClr val="tx1"/>
                </a:solidFill>
                <a:latin typeface="Arial" charset="0"/>
                <a:ea typeface="Arial" charset="0"/>
                <a:cs typeface="Arial" charset="0"/>
              </a:defRPr>
            </a:lvl1pPr>
          </a:lstStyle>
          <a:p>
            <a:fld id="{E0C30FEF-9869-7142-92F7-7824202EB184}" type="slidenum">
              <a:rPr lang="en-US" smtClean="0">
                <a:solidFill>
                  <a:prstClr val="black"/>
                </a:solidFill>
              </a:rPr>
              <a:pPr/>
              <a:t>‹#›</a:t>
            </a:fld>
            <a:endParaRPr lang="en-US">
              <a:solidFill>
                <a:prstClr val="black"/>
              </a:solidFill>
            </a:endParaRPr>
          </a:p>
        </p:txBody>
      </p:sp>
      <p:sp>
        <p:nvSpPr>
          <p:cNvPr id="11" name="Text Placeholder 5"/>
          <p:cNvSpPr>
            <a:spLocks noGrp="1"/>
          </p:cNvSpPr>
          <p:nvPr>
            <p:ph type="body" sz="quarter" idx="11" hasCustomPrompt="1"/>
          </p:nvPr>
        </p:nvSpPr>
        <p:spPr>
          <a:xfrm>
            <a:off x="360364" y="637165"/>
            <a:ext cx="2964728" cy="1260907"/>
          </a:xfrm>
          <a:prstGeom prst="rect">
            <a:avLst/>
          </a:prstGeom>
        </p:spPr>
        <p:txBody>
          <a:bodyPr/>
          <a:lstStyle>
            <a:lvl1pPr marL="0" indent="0">
              <a:buNone/>
              <a:defRPr b="1" baseline="0">
                <a:solidFill>
                  <a:schemeClr val="bg1"/>
                </a:solidFill>
                <a:latin typeface="Arial" charset="0"/>
                <a:ea typeface="Arial" charset="0"/>
                <a:cs typeface="Arial" charset="0"/>
              </a:defRPr>
            </a:lvl1pPr>
          </a:lstStyle>
          <a:p>
            <a:pPr lvl="0"/>
            <a:r>
              <a:rPr lang="en-US"/>
              <a:t>Title for feature image goes here</a:t>
            </a:r>
          </a:p>
          <a:p>
            <a:pPr lvl="0"/>
            <a:endParaRPr lang="en-US"/>
          </a:p>
          <a:p>
            <a:pPr lvl="0"/>
            <a:endParaRPr lang="en-US"/>
          </a:p>
        </p:txBody>
      </p:sp>
      <p:sp>
        <p:nvSpPr>
          <p:cNvPr id="12" name="Text Placeholder 5"/>
          <p:cNvSpPr>
            <a:spLocks noGrp="1"/>
          </p:cNvSpPr>
          <p:nvPr>
            <p:ph type="body" sz="quarter" idx="12" hasCustomPrompt="1"/>
          </p:nvPr>
        </p:nvSpPr>
        <p:spPr>
          <a:xfrm>
            <a:off x="374219" y="2341283"/>
            <a:ext cx="2964728" cy="3671590"/>
          </a:xfrm>
          <a:prstGeom prst="rect">
            <a:avLst/>
          </a:prstGeom>
        </p:spPr>
        <p:txBody>
          <a:bodyPr/>
          <a:lstStyle>
            <a:lvl1pPr marL="0" indent="0">
              <a:spcBef>
                <a:spcPts val="400"/>
              </a:spcBef>
              <a:buSzPct val="70000"/>
              <a:buFont typeface="Arial" charset="0"/>
              <a:buNone/>
              <a:tabLst/>
              <a:defRPr sz="2000" b="0" baseline="0">
                <a:solidFill>
                  <a:schemeClr val="tx1"/>
                </a:solidFill>
                <a:latin typeface="Arial" charset="0"/>
                <a:ea typeface="Arial" charset="0"/>
                <a:cs typeface="Arial" charset="0"/>
              </a:defRPr>
            </a:lvl1pPr>
          </a:lstStyle>
          <a:p>
            <a:pPr lvl="0"/>
            <a:r>
              <a:rPr lang="en-US"/>
              <a:t>Information goes here</a:t>
            </a:r>
          </a:p>
        </p:txBody>
      </p:sp>
    </p:spTree>
    <p:extLst>
      <p:ext uri="{BB962C8B-B14F-4D97-AF65-F5344CB8AC3E}">
        <p14:creationId xmlns:p14="http://schemas.microsoft.com/office/powerpoint/2010/main" val="1725103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56949" y="149540"/>
            <a:ext cx="8046760" cy="1144002"/>
          </a:xfrm>
        </p:spPr>
        <p:txBody>
          <a:bodyPr/>
          <a:lstStyle>
            <a:lvl1pPr>
              <a:defRPr spc="-100" baseline="0">
                <a:solidFill>
                  <a:srgbClr val="DD2211"/>
                </a:solidFill>
              </a:defRPr>
            </a:lvl1pPr>
          </a:lstStyle>
          <a:p>
            <a:pPr lvl="0"/>
            <a:r>
              <a:rPr lang="en-US"/>
              <a:t>Title goes here</a:t>
            </a:r>
          </a:p>
        </p:txBody>
      </p:sp>
    </p:spTree>
    <p:extLst>
      <p:ext uri="{BB962C8B-B14F-4D97-AF65-F5344CB8AC3E}">
        <p14:creationId xmlns:p14="http://schemas.microsoft.com/office/powerpoint/2010/main" val="3436924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6837092" y="6356351"/>
            <a:ext cx="2057400" cy="365125"/>
          </a:xfrm>
          <a:prstGeom prst="rect">
            <a:avLst/>
          </a:prstGeom>
        </p:spPr>
        <p:txBody>
          <a:bodyPr vert="horz" lIns="91440" tIns="45720" rIns="91440" bIns="45720" rtlCol="0" anchor="ctr"/>
          <a:lstStyle>
            <a:lvl1pPr algn="r">
              <a:defRPr sz="850">
                <a:solidFill>
                  <a:schemeClr val="tx1"/>
                </a:solidFill>
                <a:latin typeface="Arial" charset="0"/>
                <a:ea typeface="Arial" charset="0"/>
                <a:cs typeface="Arial" charset="0"/>
              </a:defRPr>
            </a:lvl1pPr>
          </a:lstStyle>
          <a:p>
            <a:fld id="{18967514-37D3-4D45-B4A4-F667BE92C481}"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977559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fographic">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6837092" y="6356351"/>
            <a:ext cx="2057400" cy="365125"/>
          </a:xfrm>
          <a:prstGeom prst="rect">
            <a:avLst/>
          </a:prstGeom>
        </p:spPr>
        <p:txBody>
          <a:bodyPr vert="horz" lIns="91440" tIns="45720" rIns="91440" bIns="45720" rtlCol="0" anchor="ctr"/>
          <a:lstStyle>
            <a:lvl1pPr algn="r">
              <a:defRPr sz="850">
                <a:solidFill>
                  <a:schemeClr val="tx1"/>
                </a:solidFill>
                <a:latin typeface="Arial" charset="0"/>
                <a:ea typeface="Arial" charset="0"/>
                <a:cs typeface="Arial" charset="0"/>
              </a:defRPr>
            </a:lvl1pPr>
          </a:lstStyle>
          <a:p>
            <a:fld id="{29D3C0AD-8C2E-5F4B-883B-6D206941FF7E}" type="slidenum">
              <a:rPr lang="en-US" smtClean="0">
                <a:solidFill>
                  <a:prstClr val="black"/>
                </a:solidFill>
              </a:rPr>
              <a:pPr/>
              <a:t>‹#›</a:t>
            </a:fld>
            <a:endParaRPr lang="en-US">
              <a:solidFill>
                <a:prstClr val="black"/>
              </a:solidFill>
            </a:endParaRPr>
          </a:p>
        </p:txBody>
      </p:sp>
      <p:sp>
        <p:nvSpPr>
          <p:cNvPr id="10" name="Title 1"/>
          <p:cNvSpPr>
            <a:spLocks noGrp="1"/>
          </p:cNvSpPr>
          <p:nvPr>
            <p:ph type="title" hasCustomPrompt="1"/>
          </p:nvPr>
        </p:nvSpPr>
        <p:spPr>
          <a:xfrm>
            <a:off x="256949" y="149540"/>
            <a:ext cx="8046760" cy="1144002"/>
          </a:xfrm>
        </p:spPr>
        <p:txBody>
          <a:bodyPr/>
          <a:lstStyle>
            <a:lvl1pPr>
              <a:defRPr spc="-100" baseline="0">
                <a:solidFill>
                  <a:srgbClr val="DD2211"/>
                </a:solidFill>
              </a:defRPr>
            </a:lvl1pPr>
          </a:lstStyle>
          <a:p>
            <a:pPr lvl="0"/>
            <a:r>
              <a:rPr lang="en-US"/>
              <a:t>Title goes here</a:t>
            </a:r>
          </a:p>
        </p:txBody>
      </p:sp>
      <p:sp>
        <p:nvSpPr>
          <p:cNvPr id="13" name="Picture Placeholder 12"/>
          <p:cNvSpPr>
            <a:spLocks noGrp="1"/>
          </p:cNvSpPr>
          <p:nvPr>
            <p:ph type="pic" sz="quarter" idx="12" hasCustomPrompt="1"/>
          </p:nvPr>
        </p:nvSpPr>
        <p:spPr>
          <a:xfrm>
            <a:off x="257175" y="1427163"/>
            <a:ext cx="8047038" cy="4741862"/>
          </a:xfrm>
        </p:spPr>
        <p:txBody>
          <a:bodyPr anchor="ctr">
            <a:normAutofit/>
          </a:bodyPr>
          <a:lstStyle>
            <a:lvl1pPr marL="0" indent="0" algn="ctr">
              <a:buNone/>
              <a:defRPr sz="2000">
                <a:solidFill>
                  <a:schemeClr val="bg1">
                    <a:lumMod val="65000"/>
                  </a:schemeClr>
                </a:solidFill>
              </a:defRPr>
            </a:lvl1pPr>
          </a:lstStyle>
          <a:p>
            <a:r>
              <a:rPr lang="en-US"/>
              <a:t>Infographic goes here</a:t>
            </a:r>
          </a:p>
        </p:txBody>
      </p:sp>
    </p:spTree>
    <p:extLst>
      <p:ext uri="{BB962C8B-B14F-4D97-AF65-F5344CB8AC3E}">
        <p14:creationId xmlns:p14="http://schemas.microsoft.com/office/powerpoint/2010/main" val="2577083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Image">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6837092" y="6356351"/>
            <a:ext cx="2057400" cy="365125"/>
          </a:xfrm>
          <a:prstGeom prst="rect">
            <a:avLst/>
          </a:prstGeom>
        </p:spPr>
        <p:txBody>
          <a:bodyPr vert="horz" lIns="91440" tIns="45720" rIns="91440" bIns="45720" rtlCol="0" anchor="ctr"/>
          <a:lstStyle>
            <a:lvl1pPr algn="r">
              <a:defRPr sz="850">
                <a:solidFill>
                  <a:schemeClr val="tx1"/>
                </a:solidFill>
                <a:latin typeface="Arial" charset="0"/>
                <a:ea typeface="Arial" charset="0"/>
                <a:cs typeface="Arial" charset="0"/>
              </a:defRPr>
            </a:lvl1pPr>
          </a:lstStyle>
          <a:p>
            <a:fld id="{01CC8E55-5B5D-A048-AC85-8C2688C2EE77}" type="slidenum">
              <a:rPr lang="en-US" smtClean="0">
                <a:solidFill>
                  <a:prstClr val="black"/>
                </a:solidFill>
              </a:rPr>
              <a:pPr/>
              <a:t>‹#›</a:t>
            </a:fld>
            <a:endParaRPr lang="en-US">
              <a:solidFill>
                <a:prstClr val="black"/>
              </a:solidFill>
            </a:endParaRPr>
          </a:p>
        </p:txBody>
      </p:sp>
      <p:sp>
        <p:nvSpPr>
          <p:cNvPr id="9" name="Title 1"/>
          <p:cNvSpPr>
            <a:spLocks noGrp="1"/>
          </p:cNvSpPr>
          <p:nvPr>
            <p:ph type="title" hasCustomPrompt="1"/>
          </p:nvPr>
        </p:nvSpPr>
        <p:spPr>
          <a:xfrm>
            <a:off x="256949" y="149540"/>
            <a:ext cx="8046760" cy="1144002"/>
          </a:xfrm>
        </p:spPr>
        <p:txBody>
          <a:bodyPr/>
          <a:lstStyle>
            <a:lvl1pPr>
              <a:defRPr spc="-100" baseline="0">
                <a:solidFill>
                  <a:srgbClr val="DD2211"/>
                </a:solidFill>
              </a:defRPr>
            </a:lvl1pPr>
          </a:lstStyle>
          <a:p>
            <a:pPr lvl="0"/>
            <a:r>
              <a:rPr lang="en-US"/>
              <a:t>Title goes here</a:t>
            </a:r>
          </a:p>
        </p:txBody>
      </p:sp>
      <p:sp>
        <p:nvSpPr>
          <p:cNvPr id="10" name="Picture Placeholder 12"/>
          <p:cNvSpPr>
            <a:spLocks noGrp="1"/>
          </p:cNvSpPr>
          <p:nvPr>
            <p:ph type="pic" sz="quarter" idx="12" hasCustomPrompt="1"/>
          </p:nvPr>
        </p:nvSpPr>
        <p:spPr>
          <a:xfrm>
            <a:off x="257175" y="1427163"/>
            <a:ext cx="8047038" cy="4741862"/>
          </a:xfrm>
        </p:spPr>
        <p:txBody>
          <a:bodyPr anchor="ctr">
            <a:normAutofit/>
          </a:bodyPr>
          <a:lstStyle>
            <a:lvl1pPr marL="0" indent="0" algn="ctr">
              <a:buNone/>
              <a:defRPr sz="2000">
                <a:solidFill>
                  <a:schemeClr val="bg1">
                    <a:lumMod val="65000"/>
                  </a:schemeClr>
                </a:solidFill>
              </a:defRPr>
            </a:lvl1pPr>
          </a:lstStyle>
          <a:p>
            <a:r>
              <a:rPr lang="en-US"/>
              <a:t>Graphic/Image goes here</a:t>
            </a:r>
          </a:p>
        </p:txBody>
      </p:sp>
    </p:spTree>
    <p:extLst>
      <p:ext uri="{BB962C8B-B14F-4D97-AF65-F5344CB8AC3E}">
        <p14:creationId xmlns:p14="http://schemas.microsoft.com/office/powerpoint/2010/main" val="3322820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11048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736" r:id="rId16"/>
    <p:sldLayoutId id="2147483749" r:id="rId17"/>
    <p:sldLayoutId id="2147483750" r:id="rId18"/>
    <p:sldLayoutId id="2147483751" r:id="rId19"/>
    <p:sldLayoutId id="2147483752" r:id="rId20"/>
  </p:sldLayoutIdLst>
  <p:hf sldNum="0" hdr="0" ftr="0" dt="0"/>
  <p:txStyles>
    <p:titleStyle>
      <a:lvl1pPr algn="l" defTabSz="914400" rtl="0" eaLnBrk="1" latinLnBrk="0" hangingPunct="1">
        <a:lnSpc>
          <a:spcPct val="90000"/>
        </a:lnSpc>
        <a:spcBef>
          <a:spcPct val="0"/>
        </a:spcBef>
        <a:buNone/>
        <a:defRPr sz="2800" b="1"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C6CAAB6-7D6C-5931-C5B5-72B4734BE039}"/>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BDA43-86CC-2E65-4E92-AD041F9A53C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6A1BBF-CF8F-FC58-2133-9430240EBBB0}"/>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B5358A-2326-4253-B6DD-7B44BF793134}" type="datetimeFigureOut">
              <a:rPr lang="en-US" smtClean="0"/>
              <a:t>9/15/2025</a:t>
            </a:fld>
            <a:endParaRPr lang="en-US"/>
          </a:p>
        </p:txBody>
      </p:sp>
      <p:sp>
        <p:nvSpPr>
          <p:cNvPr id="5" name="Footer Placeholder 4">
            <a:extLst>
              <a:ext uri="{FF2B5EF4-FFF2-40B4-BE49-F238E27FC236}">
                <a16:creationId xmlns:a16="http://schemas.microsoft.com/office/drawing/2014/main" id="{5CE3EC3A-20CF-CDC7-8717-F37352E73B24}"/>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ABD869-29E4-375F-CE9C-EE383AD1EFDC}"/>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80343A-B866-49C7-AD03-9FD81B8BAB74}" type="slidenum">
              <a:rPr lang="en-US" smtClean="0"/>
              <a:t>‹#›</a:t>
            </a:fld>
            <a:endParaRPr lang="en-US"/>
          </a:p>
        </p:txBody>
      </p:sp>
    </p:spTree>
    <p:extLst>
      <p:ext uri="{BB962C8B-B14F-4D97-AF65-F5344CB8AC3E}">
        <p14:creationId xmlns:p14="http://schemas.microsoft.com/office/powerpoint/2010/main" val="3341577395"/>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9/15/2025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01E634-D16D-4549-86C0-111D1A5A150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812236499"/>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heartandstroke.ca/"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hyperlink" Target="https://www.heartandstroke.ca/heart-disease/conditions/heart-attack"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video" Target="https://www.youtube.com/embed/mI6FweqA_7U?feature=oembed" TargetMode="Externa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0.xml"/><Relationship Id="rId5" Type="http://schemas.openxmlformats.org/officeDocument/2006/relationships/image" Target="../media/image25.png"/><Relationship Id="rId4" Type="http://schemas.openxmlformats.org/officeDocument/2006/relationships/hyperlink" Target="https://www.heartandstroke.ca/heart-disease/risk-and-preventio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hyperlink" Target="https://www.heartandstroke.ca/what-we-do/media-centre/news-releases/womens-heart-and-brain-health-advancing-thanks-to-research-funding" TargetMode="External"/><Relationship Id="rId7"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hyperlink" Target="https://www.heartandstroke.ca/what-we-do/media-centre/news-releases/federal-budget-2024-hits-the-spot-with-1-billion-for-national-school-food-program" TargetMode="External"/><Relationship Id="rId5" Type="http://schemas.openxmlformats.org/officeDocument/2006/relationships/hyperlink" Target="https://www.heartandstroke.ca/what-we-do/media-centre/news-releases/congenital-heart-disease-team-grants-to-drive-collaboration" TargetMode="External"/><Relationship Id="rId4" Type="http://schemas.openxmlformats.org/officeDocument/2006/relationships/hyperlink" Target="https://www.heartandstroke.ca/what-we-do/research/for-researchers/personnel-awards-for-womens-heart-and-brain-health"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video" Target="https://www.youtube.com/embed/luMF-3F_BVw?feature=oembed" TargetMode="Externa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D5620-DA67-65C0-4CD1-0DF373C196E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DE98726-8341-F33B-477C-FBFEC0171066}"/>
              </a:ext>
            </a:extLst>
          </p:cNvPr>
          <p:cNvSpPr txBox="1"/>
          <p:nvPr/>
        </p:nvSpPr>
        <p:spPr>
          <a:xfrm>
            <a:off x="333478" y="884678"/>
            <a:ext cx="6709489" cy="584775"/>
          </a:xfrm>
          <a:prstGeom prst="rect">
            <a:avLst/>
          </a:prstGeom>
          <a:noFill/>
        </p:spPr>
        <p:txBody>
          <a:bodyPr wrap="square" rtlCol="0">
            <a:spAutoFit/>
          </a:bodyPr>
          <a:lstStyle/>
          <a:p>
            <a:r>
              <a:rPr lang="en-CA" sz="3200" b="1" dirty="0"/>
              <a:t>Note for presenters:</a:t>
            </a:r>
          </a:p>
        </p:txBody>
      </p:sp>
      <p:sp>
        <p:nvSpPr>
          <p:cNvPr id="4" name="TextBox 3">
            <a:extLst>
              <a:ext uri="{FF2B5EF4-FFF2-40B4-BE49-F238E27FC236}">
                <a16:creationId xmlns:a16="http://schemas.microsoft.com/office/drawing/2014/main" id="{77C90906-2F77-FF9B-250D-506A43B3C64E}"/>
              </a:ext>
            </a:extLst>
          </p:cNvPr>
          <p:cNvSpPr txBox="1"/>
          <p:nvPr/>
        </p:nvSpPr>
        <p:spPr>
          <a:xfrm>
            <a:off x="333478" y="1396545"/>
            <a:ext cx="8413915" cy="3755323"/>
          </a:xfrm>
          <a:prstGeom prst="rect">
            <a:avLst/>
          </a:prstGeom>
          <a:noFill/>
        </p:spPr>
        <p:txBody>
          <a:bodyPr wrap="square">
            <a:spAutoFit/>
          </a:bodyPr>
          <a:lstStyle/>
          <a:p>
            <a:pPr marL="0" marR="0">
              <a:lnSpc>
                <a:spcPct val="107000"/>
              </a:lnSpc>
              <a:spcBef>
                <a:spcPts val="0"/>
              </a:spcBef>
              <a:spcAft>
                <a:spcPts val="800"/>
              </a:spcAft>
            </a:pPr>
            <a:r>
              <a:rPr lang="en-US" sz="1600" kern="100" dirty="0">
                <a:effectLst/>
                <a:latin typeface="Arial" panose="020B0604020202020204" pitchFamily="34" charset="0"/>
                <a:ea typeface="Calibri" panose="020F0502020204030204" pitchFamily="34" charset="0"/>
                <a:cs typeface="Arial" panose="020B0604020202020204" pitchFamily="34" charset="0"/>
              </a:rPr>
              <a:t>This template will help you kick off your Heart &amp; Stroke fundraiser. Use it to inspire your event participants and donors.</a:t>
            </a:r>
            <a:br>
              <a:rPr lang="en-CA" sz="1600" kern="100" dirty="0">
                <a:effectLst/>
                <a:latin typeface="Arial" panose="020B0604020202020204" pitchFamily="34" charset="0"/>
                <a:ea typeface="Calibri" panose="020F0502020204030204" pitchFamily="34" charset="0"/>
                <a:cs typeface="Arial" panose="020B0604020202020204" pitchFamily="34" charset="0"/>
              </a:rPr>
            </a:br>
            <a:endParaRPr lang="en-CA" sz="1600" kern="100" dirty="0">
              <a:effectLst/>
              <a:latin typeface="Arial" panose="020B0604020202020204" pitchFamily="34" charset="0"/>
              <a:ea typeface="Calibri" panose="020F0502020204030204" pitchFamily="34" charset="0"/>
              <a:cs typeface="Arial" panose="020B0604020202020204" pitchFamily="34" charset="0"/>
            </a:endParaRPr>
          </a:p>
          <a:p>
            <a:r>
              <a:rPr lang="en-US" sz="1600" b="1" u="sng" dirty="0">
                <a:solidFill>
                  <a:srgbClr val="0E101A"/>
                </a:solidFill>
                <a:effectLst/>
                <a:latin typeface="Arial" panose="020B0604020202020204" pitchFamily="34" charset="0"/>
                <a:cs typeface="Arial" panose="020B0604020202020204" pitchFamily="34" charset="0"/>
              </a:rPr>
              <a:t>Tips for a compelling presentation:</a:t>
            </a:r>
          </a:p>
          <a:p>
            <a:endParaRPr lang="en-US" sz="1600" b="1" u="sng" dirty="0">
              <a:solidFill>
                <a:srgbClr val="0E101A"/>
              </a:solidFill>
              <a:latin typeface="Arial" panose="020B0604020202020204" pitchFamily="34" charset="0"/>
              <a:cs typeface="Arial" panose="020B0604020202020204" pitchFamily="34" charset="0"/>
            </a:endParaRPr>
          </a:p>
          <a:p>
            <a:pPr marL="285750" indent="-285750" algn="l">
              <a:spcBef>
                <a:spcPts val="600"/>
              </a:spcBef>
              <a:buFont typeface="Arial" panose="020B0604020202020204" pitchFamily="34" charset="0"/>
              <a:buChar char="•"/>
            </a:pPr>
            <a:r>
              <a:rPr lang="en-US" sz="1600" b="1" i="0" dirty="0">
                <a:solidFill>
                  <a:srgbClr val="111111"/>
                </a:solidFill>
                <a:effectLst/>
                <a:latin typeface="Arial" panose="020B0604020202020204" pitchFamily="34" charset="0"/>
                <a:cs typeface="Arial" panose="020B0604020202020204" pitchFamily="34" charset="0"/>
              </a:rPr>
              <a:t>Customize Your Slides:</a:t>
            </a:r>
            <a:r>
              <a:rPr lang="en-US" sz="1600" b="0" i="0" dirty="0">
                <a:solidFill>
                  <a:srgbClr val="111111"/>
                </a:solidFill>
                <a:effectLst/>
                <a:latin typeface="Arial" panose="020B0604020202020204" pitchFamily="34" charset="0"/>
                <a:cs typeface="Arial" panose="020B0604020202020204" pitchFamily="34" charset="0"/>
              </a:rPr>
              <a:t> Review each slide and fill in the details about your fundraiser, such as the event name and your fundraising goals.</a:t>
            </a:r>
          </a:p>
          <a:p>
            <a:pPr marL="285750" indent="-285750" algn="l">
              <a:spcBef>
                <a:spcPts val="600"/>
              </a:spcBef>
              <a:buFont typeface="Arial" panose="020B0604020202020204" pitchFamily="34" charset="0"/>
              <a:buChar char="•"/>
            </a:pPr>
            <a:r>
              <a:rPr lang="en-US" sz="1600" b="1" i="0" dirty="0">
                <a:solidFill>
                  <a:srgbClr val="111111"/>
                </a:solidFill>
                <a:effectLst/>
                <a:latin typeface="Arial" panose="020B0604020202020204" pitchFamily="34" charset="0"/>
                <a:cs typeface="Arial" panose="020B0604020202020204" pitchFamily="34" charset="0"/>
              </a:rPr>
              <a:t>Utilize Slide Notes:</a:t>
            </a:r>
            <a:r>
              <a:rPr lang="en-US" sz="1600" b="0" i="0" dirty="0">
                <a:solidFill>
                  <a:srgbClr val="111111"/>
                </a:solidFill>
                <a:effectLst/>
                <a:latin typeface="Arial" panose="020B0604020202020204" pitchFamily="34" charset="0"/>
                <a:cs typeface="Arial" panose="020B0604020202020204" pitchFamily="34" charset="0"/>
              </a:rPr>
              <a:t> Check the PowerPoint slide notes for presentation instructions and speaking points. Feel free to modify, add, or remove content as needed.</a:t>
            </a:r>
          </a:p>
          <a:p>
            <a:pPr marL="285750" indent="-285750" algn="l">
              <a:spcBef>
                <a:spcPts val="600"/>
              </a:spcBef>
              <a:buFont typeface="Arial" panose="020B0604020202020204" pitchFamily="34" charset="0"/>
              <a:buChar char="•"/>
            </a:pPr>
            <a:r>
              <a:rPr lang="en-US" sz="1600" b="1" i="0" dirty="0">
                <a:solidFill>
                  <a:srgbClr val="111111"/>
                </a:solidFill>
                <a:effectLst/>
                <a:latin typeface="Arial" panose="020B0604020202020204" pitchFamily="34" charset="0"/>
                <a:cs typeface="Arial" panose="020B0604020202020204" pitchFamily="34" charset="0"/>
              </a:rPr>
              <a:t>Test Videos:</a:t>
            </a:r>
            <a:r>
              <a:rPr lang="en-US" sz="1600" b="0" i="0" dirty="0">
                <a:solidFill>
                  <a:srgbClr val="111111"/>
                </a:solidFill>
                <a:effectLst/>
                <a:latin typeface="Arial" panose="020B0604020202020204" pitchFamily="34" charset="0"/>
                <a:cs typeface="Arial" panose="020B0604020202020204" pitchFamily="34" charset="0"/>
              </a:rPr>
              <a:t> Ensure the videos on slides 8 and 14 play correctly and that you are familiar with their content before presenting.</a:t>
            </a:r>
          </a:p>
          <a:p>
            <a:pPr marL="285750" indent="-285750" algn="l">
              <a:spcBef>
                <a:spcPts val="600"/>
              </a:spcBef>
              <a:buFont typeface="Arial" panose="020B0604020202020204" pitchFamily="34" charset="0"/>
              <a:buChar char="•"/>
            </a:pPr>
            <a:r>
              <a:rPr lang="en-US" sz="1600" b="1" i="0" dirty="0">
                <a:solidFill>
                  <a:srgbClr val="111111"/>
                </a:solidFill>
                <a:effectLst/>
                <a:latin typeface="Arial" panose="020B0604020202020204" pitchFamily="34" charset="0"/>
                <a:cs typeface="Arial" panose="020B0604020202020204" pitchFamily="34" charset="0"/>
              </a:rPr>
              <a:t>Additional Resources:</a:t>
            </a:r>
            <a:r>
              <a:rPr lang="en-US" sz="1600" b="0" i="0" dirty="0">
                <a:solidFill>
                  <a:srgbClr val="111111"/>
                </a:solidFill>
                <a:effectLst/>
                <a:latin typeface="Arial" panose="020B0604020202020204" pitchFamily="34" charset="0"/>
                <a:cs typeface="Arial" panose="020B0604020202020204" pitchFamily="34" charset="0"/>
              </a:rPr>
              <a:t> If you are interested in highlighting other parts of Heart &amp; Stroke’s work, you can find additional content and information at </a:t>
            </a:r>
            <a:r>
              <a:rPr lang="en-US" sz="1600" b="0" i="0" dirty="0">
                <a:solidFill>
                  <a:srgbClr val="111111"/>
                </a:solidFill>
                <a:effectLst/>
                <a:latin typeface="Arial" panose="020B0604020202020204" pitchFamily="34" charset="0"/>
                <a:cs typeface="Arial" panose="020B0604020202020204" pitchFamily="34" charset="0"/>
                <a:hlinkClick r:id="rId3"/>
              </a:rPr>
              <a:t>www.heartandstroke.ca</a:t>
            </a:r>
            <a:endParaRPr lang="en-US" sz="1600" b="1" dirty="0">
              <a:solidFill>
                <a:srgbClr val="0E101A"/>
              </a:solidFill>
              <a:effectLst/>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75D85010-DB40-D9EB-B1F8-CCEDC66E093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0" y="213818"/>
            <a:ext cx="2915816" cy="666362"/>
          </a:xfrm>
          <a:prstGeom prst="rect">
            <a:avLst/>
          </a:prstGeom>
        </p:spPr>
      </p:pic>
    </p:spTree>
    <p:extLst>
      <p:ext uri="{BB962C8B-B14F-4D97-AF65-F5344CB8AC3E}">
        <p14:creationId xmlns:p14="http://schemas.microsoft.com/office/powerpoint/2010/main" val="3013836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Shape 33">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Rectangle 35">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0" y="1904672"/>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50041" y="586855"/>
            <a:ext cx="2401025" cy="3387497"/>
          </a:xfrm>
        </p:spPr>
        <p:txBody>
          <a:bodyPr vert="horz" lIns="91440" tIns="45720" rIns="91440" bIns="45720" rtlCol="0" anchor="b">
            <a:normAutofit/>
          </a:bodyPr>
          <a:lstStyle/>
          <a:p>
            <a:pPr algn="r"/>
            <a:r>
              <a:rPr lang="en-US" sz="3500" b="1" kern="1200" dirty="0">
                <a:solidFill>
                  <a:srgbClr val="FFFFFF"/>
                </a:solidFill>
                <a:latin typeface="Arial" panose="020B0604020202020204" pitchFamily="34" charset="0"/>
                <a:ea typeface="+mj-ea"/>
                <a:cs typeface="Arial" panose="020B0604020202020204" pitchFamily="34" charset="0"/>
              </a:rPr>
              <a:t>Signs of Heart Attack</a:t>
            </a:r>
          </a:p>
        </p:txBody>
      </p:sp>
      <p:sp>
        <p:nvSpPr>
          <p:cNvPr id="7" name="Text Placeholder 6"/>
          <p:cNvSpPr>
            <a:spLocks noGrp="1"/>
          </p:cNvSpPr>
          <p:nvPr>
            <p:ph type="body" sz="quarter" idx="11"/>
          </p:nvPr>
        </p:nvSpPr>
        <p:spPr>
          <a:xfrm>
            <a:off x="3101107" y="649480"/>
            <a:ext cx="2939005" cy="5546047"/>
          </a:xfrm>
        </p:spPr>
        <p:txBody>
          <a:bodyPr vert="horz" lIns="91440" tIns="45720" rIns="91440" bIns="45720" rtlCol="0" anchor="ctr">
            <a:normAutofit/>
          </a:bodyPr>
          <a:lstStyle/>
          <a:p>
            <a:pPr indent="-228600">
              <a:lnSpc>
                <a:spcPct val="100000"/>
              </a:lnSpc>
              <a:spcBef>
                <a:spcPts val="0"/>
              </a:spcBef>
              <a:buFont typeface="Arial" panose="020B0604020202020204" pitchFamily="34" charset="0"/>
              <a:buChar char="•"/>
            </a:pPr>
            <a:r>
              <a:rPr lang="en-US" sz="1600" dirty="0">
                <a:latin typeface="Arial" panose="020B0604020202020204" pitchFamily="34" charset="0"/>
                <a:ea typeface="+mn-ea"/>
                <a:cs typeface="Arial" panose="020B0604020202020204" pitchFamily="34" charset="0"/>
              </a:rPr>
              <a:t>A heart attack is when the flow of blood to a section of the heart becomes blocked, and the heart can’t get enough oxygen</a:t>
            </a:r>
          </a:p>
          <a:p>
            <a:pPr indent="-228600">
              <a:lnSpc>
                <a:spcPct val="100000"/>
              </a:lnSpc>
              <a:spcBef>
                <a:spcPts val="0"/>
              </a:spcBef>
              <a:buFont typeface="Arial" panose="020B0604020202020204" pitchFamily="34" charset="0"/>
              <a:buChar char="•"/>
            </a:pPr>
            <a:endParaRPr lang="en-US" sz="1600" dirty="0">
              <a:latin typeface="Arial" panose="020B0604020202020204" pitchFamily="34" charset="0"/>
              <a:ea typeface="+mn-ea"/>
              <a:cs typeface="Arial" panose="020B0604020202020204" pitchFamily="34" charset="0"/>
            </a:endParaRPr>
          </a:p>
          <a:p>
            <a:pPr indent="-228600">
              <a:lnSpc>
                <a:spcPct val="100000"/>
              </a:lnSpc>
              <a:spcBef>
                <a:spcPts val="0"/>
              </a:spcBef>
              <a:buFont typeface="Arial" panose="020B0604020202020204" pitchFamily="34" charset="0"/>
              <a:buChar char="•"/>
            </a:pPr>
            <a:r>
              <a:rPr lang="en-US" sz="1600" dirty="0">
                <a:latin typeface="Arial" panose="020B0604020202020204" pitchFamily="34" charset="0"/>
                <a:ea typeface="+mn-ea"/>
                <a:cs typeface="Arial" panose="020B0604020202020204" pitchFamily="34" charset="0"/>
              </a:rPr>
              <a:t>If blood flow is not restored quickly, that section of the heart begins to die</a:t>
            </a:r>
          </a:p>
          <a:p>
            <a:pPr indent="-228600">
              <a:lnSpc>
                <a:spcPct val="100000"/>
              </a:lnSpc>
              <a:spcBef>
                <a:spcPts val="0"/>
              </a:spcBef>
              <a:buFont typeface="Arial" panose="020B0604020202020204" pitchFamily="34" charset="0"/>
              <a:buChar char="•"/>
            </a:pPr>
            <a:endParaRPr lang="en-US" sz="1600" dirty="0">
              <a:latin typeface="Arial" panose="020B0604020202020204" pitchFamily="34" charset="0"/>
              <a:ea typeface="+mn-ea"/>
              <a:cs typeface="Arial" panose="020B0604020202020204" pitchFamily="34" charset="0"/>
            </a:endParaRPr>
          </a:p>
          <a:p>
            <a:pPr indent="-228600">
              <a:lnSpc>
                <a:spcPct val="100000"/>
              </a:lnSpc>
              <a:spcBef>
                <a:spcPts val="0"/>
              </a:spcBef>
              <a:buFont typeface="Arial" panose="020B0604020202020204" pitchFamily="34" charset="0"/>
              <a:buChar char="•"/>
            </a:pPr>
            <a:r>
              <a:rPr lang="en-US" sz="1600" dirty="0">
                <a:latin typeface="Arial" panose="020B0604020202020204" pitchFamily="34" charset="0"/>
                <a:ea typeface="+mn-ea"/>
                <a:cs typeface="Arial" panose="020B0604020202020204" pitchFamily="34" charset="0"/>
              </a:rPr>
              <a:t>The level of damage depends on how long blood supply is cut off</a:t>
            </a:r>
          </a:p>
        </p:txBody>
      </p:sp>
      <p:pic>
        <p:nvPicPr>
          <p:cNvPr id="8" name="Picture 2" descr="image001">
            <a:extLst>
              <a:ext uri="{FF2B5EF4-FFF2-40B4-BE49-F238E27FC236}">
                <a16:creationId xmlns:a16="http://schemas.microsoft.com/office/drawing/2014/main" id="{81197730-2C28-9040-790B-C874923D28F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82126" y="1301852"/>
            <a:ext cx="2711832" cy="4266174"/>
          </a:xfrm>
          <a:prstGeom prst="rect">
            <a:avLst/>
          </a:prstGeom>
          <a:noFill/>
        </p:spPr>
      </p:pic>
    </p:spTree>
    <p:extLst>
      <p:ext uri="{BB962C8B-B14F-4D97-AF65-F5344CB8AC3E}">
        <p14:creationId xmlns:p14="http://schemas.microsoft.com/office/powerpoint/2010/main" val="4197823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C18B47EC-880C-488C-A09F-1082C7675D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7" y="0"/>
            <a:ext cx="9144637"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7">
            <a:extLst>
              <a:ext uri="{FF2B5EF4-FFF2-40B4-BE49-F238E27FC236}">
                <a16:creationId xmlns:a16="http://schemas.microsoft.com/office/drawing/2014/main" id="{44BF5144-F7BD-4540-9CFD-700A8426DA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7" y="1466224"/>
            <a:ext cx="4079926" cy="3925553"/>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F10509F4-2579-B680-9F26-6676873A3CF9}"/>
              </a:ext>
            </a:extLst>
          </p:cNvPr>
          <p:cNvSpPr txBox="1">
            <a:spLocks/>
          </p:cNvSpPr>
          <p:nvPr/>
        </p:nvSpPr>
        <p:spPr>
          <a:xfrm>
            <a:off x="4278143" y="582798"/>
            <a:ext cx="4667003" cy="5618348"/>
          </a:xfrm>
          <a:prstGeom prst="rect">
            <a:avLst/>
          </a:prstGeom>
        </p:spPr>
        <p:txBody>
          <a:bodyPr vert="horz" wrap="square" lIns="68580" tIns="34290" rIns="68580" bIns="34290" rtlCol="0" anchor="t">
            <a:noAutofit/>
          </a:bodyPr>
          <a:lstStyle>
            <a:lvl1pPr marL="136525" indent="-136525" algn="l" defTabSz="914400" rtl="0" eaLnBrk="1" latinLnBrk="0" hangingPunct="1">
              <a:lnSpc>
                <a:spcPct val="90000"/>
              </a:lnSpc>
              <a:spcBef>
                <a:spcPts val="400"/>
              </a:spcBef>
              <a:buSzPct val="70000"/>
              <a:buFont typeface="Arial" charset="0"/>
              <a:buChar char="•"/>
              <a:tabLst/>
              <a:defRPr sz="2400" kern="1200" baseline="0">
                <a:solidFill>
                  <a:schemeClr val="tx1"/>
                </a:solidFill>
                <a:latin typeface="Arial" charset="0"/>
                <a:ea typeface="Arial" charset="0"/>
                <a:cs typeface="Arial"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fontAlgn="base">
              <a:spcBef>
                <a:spcPts val="300"/>
              </a:spcBef>
              <a:buNone/>
              <a:defRPr/>
            </a:pPr>
            <a:r>
              <a:rPr lang="en-US" sz="1600" b="1" dirty="0">
                <a:solidFill>
                  <a:sysClr val="windowText" lastClr="000000"/>
                </a:solidFill>
              </a:rPr>
              <a:t>CALL 9-1-1 </a:t>
            </a:r>
          </a:p>
          <a:p>
            <a:pPr marL="600075" lvl="1" indent="-257175" defTabSz="685800" fontAlgn="base">
              <a:spcBef>
                <a:spcPts val="375"/>
              </a:spcBef>
              <a:buFont typeface="Arial" panose="020B0604020202020204" pitchFamily="34" charset="0"/>
              <a:buChar char="•"/>
              <a:defRPr/>
            </a:pPr>
            <a:r>
              <a:rPr lang="en-US" sz="1600" dirty="0">
                <a:solidFill>
                  <a:sysClr val="windowText" lastClr="000000"/>
                </a:solidFill>
              </a:rPr>
              <a:t>Or your local emergency number immediately</a:t>
            </a:r>
          </a:p>
          <a:p>
            <a:pPr marL="600075" lvl="1" indent="-257175" defTabSz="685800" fontAlgn="base">
              <a:lnSpc>
                <a:spcPct val="100000"/>
              </a:lnSpc>
              <a:spcBef>
                <a:spcPts val="0"/>
              </a:spcBef>
              <a:buFont typeface="Arial" panose="020B0604020202020204" pitchFamily="34" charset="0"/>
              <a:buChar char="•"/>
              <a:defRPr/>
            </a:pPr>
            <a:endParaRPr lang="en-US" sz="1600" dirty="0">
              <a:solidFill>
                <a:sysClr val="windowText" lastClr="000000"/>
              </a:solidFill>
            </a:endParaRPr>
          </a:p>
          <a:p>
            <a:pPr marL="0" indent="0" defTabSz="685800" fontAlgn="base">
              <a:spcBef>
                <a:spcPts val="300"/>
              </a:spcBef>
              <a:buNone/>
              <a:defRPr/>
            </a:pPr>
            <a:r>
              <a:rPr lang="en-US" sz="1600" b="1" dirty="0">
                <a:solidFill>
                  <a:sysClr val="windowText" lastClr="000000"/>
                </a:solidFill>
              </a:rPr>
              <a:t>Stop all activity</a:t>
            </a:r>
          </a:p>
          <a:p>
            <a:pPr marL="600075" lvl="1" indent="-257175" defTabSz="685800" fontAlgn="base">
              <a:spcBef>
                <a:spcPts val="375"/>
              </a:spcBef>
              <a:buFont typeface="Arial" panose="020B0604020202020204" pitchFamily="34" charset="0"/>
              <a:buChar char="•"/>
              <a:defRPr/>
            </a:pPr>
            <a:r>
              <a:rPr lang="en-US" sz="1600" dirty="0">
                <a:solidFill>
                  <a:sysClr val="windowText" lastClr="000000"/>
                </a:solidFill>
              </a:rPr>
              <a:t>Sit or lie down, in whatever position is most comfortable</a:t>
            </a:r>
          </a:p>
          <a:p>
            <a:pPr marL="102394" indent="-102394" defTabSz="685800" fontAlgn="base">
              <a:spcBef>
                <a:spcPts val="300"/>
              </a:spcBef>
              <a:defRPr/>
            </a:pPr>
            <a:endParaRPr lang="en-US" sz="1600" dirty="0">
              <a:solidFill>
                <a:sysClr val="windowText" lastClr="000000"/>
              </a:solidFill>
            </a:endParaRPr>
          </a:p>
          <a:p>
            <a:pPr marL="0" indent="0" defTabSz="685800" fontAlgn="base">
              <a:spcBef>
                <a:spcPts val="300"/>
              </a:spcBef>
              <a:buNone/>
              <a:defRPr/>
            </a:pPr>
            <a:r>
              <a:rPr lang="en-US" sz="1600" b="1" dirty="0">
                <a:solidFill>
                  <a:sysClr val="windowText" lastClr="000000"/>
                </a:solidFill>
              </a:rPr>
              <a:t>Chew and swallow Aspirin (ASA)</a:t>
            </a:r>
          </a:p>
          <a:p>
            <a:pPr marL="600075" lvl="1" indent="-257175" defTabSz="685800" fontAlgn="base">
              <a:spcBef>
                <a:spcPts val="375"/>
              </a:spcBef>
              <a:buFont typeface="Arial" panose="020B0604020202020204" pitchFamily="34" charset="0"/>
              <a:buChar char="•"/>
              <a:defRPr/>
            </a:pPr>
            <a:r>
              <a:rPr lang="en-US" sz="1600" dirty="0">
                <a:solidFill>
                  <a:sysClr val="windowText" lastClr="000000"/>
                </a:solidFill>
              </a:rPr>
              <a:t>Only if you are not allergic or intolerant.</a:t>
            </a:r>
          </a:p>
          <a:p>
            <a:pPr marL="600075" lvl="1" indent="-257175" defTabSz="685800" fontAlgn="base">
              <a:spcBef>
                <a:spcPts val="375"/>
              </a:spcBef>
              <a:buFont typeface="Arial" panose="020B0604020202020204" pitchFamily="34" charset="0"/>
              <a:buChar char="•"/>
              <a:defRPr/>
            </a:pPr>
            <a:r>
              <a:rPr lang="en-US" sz="1600" dirty="0">
                <a:solidFill>
                  <a:sysClr val="windowText" lastClr="000000"/>
                </a:solidFill>
              </a:rPr>
              <a:t>Take either one 325 mg tablet or two 81 mg tablets</a:t>
            </a:r>
          </a:p>
          <a:p>
            <a:pPr marL="600075" lvl="1" indent="-257175" defTabSz="685800" fontAlgn="base">
              <a:spcBef>
                <a:spcPts val="375"/>
              </a:spcBef>
              <a:buFont typeface="Arial" panose="020B0604020202020204" pitchFamily="34" charset="0"/>
              <a:buChar char="•"/>
              <a:defRPr/>
            </a:pPr>
            <a:r>
              <a:rPr lang="en-US" sz="1600" dirty="0">
                <a:solidFill>
                  <a:sysClr val="windowText" lastClr="000000"/>
                </a:solidFill>
              </a:rPr>
              <a:t>This can break up the blood clot that is causing the heart attack</a:t>
            </a:r>
          </a:p>
          <a:p>
            <a:pPr marL="600075" lvl="1" indent="-257175" defTabSz="685800" fontAlgn="base">
              <a:spcBef>
                <a:spcPts val="375"/>
              </a:spcBef>
              <a:buFont typeface="Arial" panose="020B0604020202020204" pitchFamily="34" charset="0"/>
              <a:buChar char="•"/>
              <a:defRPr/>
            </a:pPr>
            <a:r>
              <a:rPr lang="en-US" sz="1600" dirty="0">
                <a:solidFill>
                  <a:sysClr val="windowText" lastClr="000000"/>
                </a:solidFill>
              </a:rPr>
              <a:t>Do not take other pain medication such as Tylenol (acetaminophen) or Advil (ibuprofen) instead of Aspirin</a:t>
            </a:r>
          </a:p>
          <a:p>
            <a:pPr marL="600075" lvl="1" indent="-257175" defTabSz="685800" fontAlgn="base">
              <a:spcBef>
                <a:spcPts val="375"/>
              </a:spcBef>
              <a:buFont typeface="Arial" panose="020B0604020202020204" pitchFamily="34" charset="0"/>
              <a:buChar char="•"/>
              <a:defRPr/>
            </a:pPr>
            <a:r>
              <a:rPr lang="en-US" sz="1600" dirty="0">
                <a:solidFill>
                  <a:sysClr val="windowText" lastClr="000000"/>
                </a:solidFill>
              </a:rPr>
              <a:t>If you take </a:t>
            </a:r>
            <a:r>
              <a:rPr lang="en-US" sz="1600" b="1" dirty="0">
                <a:solidFill>
                  <a:sysClr val="windowText" lastClr="000000"/>
                </a:solidFill>
              </a:rPr>
              <a:t>nitroglycerin</a:t>
            </a:r>
            <a:r>
              <a:rPr lang="en-US" sz="1600" dirty="0">
                <a:solidFill>
                  <a:sysClr val="windowText" lastClr="000000"/>
                </a:solidFill>
              </a:rPr>
              <a:t>, take your normal dosage</a:t>
            </a:r>
          </a:p>
          <a:p>
            <a:pPr marL="600075" lvl="1" indent="-257175" defTabSz="685800" fontAlgn="base">
              <a:spcBef>
                <a:spcPts val="375"/>
              </a:spcBef>
              <a:buFont typeface="Arial" panose="020B0604020202020204" pitchFamily="34" charset="0"/>
              <a:buChar char="•"/>
              <a:defRPr/>
            </a:pPr>
            <a:endParaRPr lang="en-US" sz="1600" dirty="0">
              <a:solidFill>
                <a:sysClr val="windowText" lastClr="000000"/>
              </a:solidFill>
            </a:endParaRPr>
          </a:p>
          <a:p>
            <a:pPr marL="102394" indent="-102394" defTabSz="685800">
              <a:spcBef>
                <a:spcPts val="300"/>
              </a:spcBef>
              <a:defRPr/>
            </a:pPr>
            <a:r>
              <a:rPr lang="en-US" sz="1600" b="1" dirty="0">
                <a:solidFill>
                  <a:sysClr val="windowText" lastClr="000000"/>
                </a:solidFill>
              </a:rPr>
              <a:t>Rest and wait </a:t>
            </a:r>
            <a:r>
              <a:rPr lang="en-US" sz="1600" dirty="0">
                <a:solidFill>
                  <a:sysClr val="windowText" lastClr="000000"/>
                </a:solidFill>
              </a:rPr>
              <a:t>for emergency medical personnel</a:t>
            </a:r>
          </a:p>
        </p:txBody>
      </p:sp>
      <p:sp>
        <p:nvSpPr>
          <p:cNvPr id="7" name="Rectangle 6">
            <a:extLst>
              <a:ext uri="{FF2B5EF4-FFF2-40B4-BE49-F238E27FC236}">
                <a16:creationId xmlns:a16="http://schemas.microsoft.com/office/drawing/2014/main" id="{7CE859B4-A99B-09ED-4B9F-09AEA3C619AA}"/>
              </a:ext>
            </a:extLst>
          </p:cNvPr>
          <p:cNvSpPr/>
          <p:nvPr/>
        </p:nvSpPr>
        <p:spPr>
          <a:xfrm>
            <a:off x="4373377" y="6383894"/>
            <a:ext cx="4098925" cy="400050"/>
          </a:xfrm>
          <a:prstGeom prst="rect">
            <a:avLst/>
          </a:prstGeom>
        </p:spPr>
        <p:txBody>
          <a:bodyPr wrap="square" anchor="t">
            <a:normAutofit/>
          </a:bodyPr>
          <a:lstStyle/>
          <a:p>
            <a:pPr defTabSz="685800">
              <a:lnSpc>
                <a:spcPct val="90000"/>
              </a:lnSpc>
              <a:spcAft>
                <a:spcPts val="600"/>
              </a:spcAft>
              <a:defRPr/>
            </a:pPr>
            <a:r>
              <a:rPr lang="en-US" sz="1300" b="1" kern="0" dirty="0">
                <a:solidFill>
                  <a:srgbClr val="FF0000"/>
                </a:solidFill>
                <a:hlinkClick r:id="rId3"/>
              </a:rPr>
              <a:t>heartandstroke.ca/heart/conditions/heart-attack</a:t>
            </a:r>
            <a:endParaRPr lang="en-US" sz="1300" b="1" kern="0" dirty="0">
              <a:solidFill>
                <a:srgbClr val="FF0000"/>
              </a:solidFill>
            </a:endParaRPr>
          </a:p>
        </p:txBody>
      </p:sp>
      <p:sp>
        <p:nvSpPr>
          <p:cNvPr id="3" name="Title 2"/>
          <p:cNvSpPr>
            <a:spLocks noGrp="1"/>
          </p:cNvSpPr>
          <p:nvPr>
            <p:ph type="title"/>
          </p:nvPr>
        </p:nvSpPr>
        <p:spPr>
          <a:xfrm>
            <a:off x="362836" y="1950856"/>
            <a:ext cx="2446306" cy="2956289"/>
          </a:xfrm>
        </p:spPr>
        <p:txBody>
          <a:bodyPr vert="horz" lIns="91440" tIns="45720" rIns="91440" bIns="45720" rtlCol="0" anchor="ctr">
            <a:normAutofit/>
          </a:bodyPr>
          <a:lstStyle/>
          <a:p>
            <a:r>
              <a:rPr lang="en-US" sz="3500" b="1" kern="1200" dirty="0">
                <a:solidFill>
                  <a:srgbClr val="FFFFFF"/>
                </a:solidFill>
                <a:latin typeface="Arial" panose="020B0604020202020204" pitchFamily="34" charset="0"/>
                <a:ea typeface="+mj-ea"/>
                <a:cs typeface="Arial" panose="020B0604020202020204" pitchFamily="34" charset="0"/>
              </a:rPr>
              <a:t>Heart Attack…</a:t>
            </a:r>
            <a:br>
              <a:rPr lang="en-US" sz="3500" b="1" kern="1200" dirty="0">
                <a:solidFill>
                  <a:srgbClr val="FFFFFF"/>
                </a:solidFill>
                <a:latin typeface="Arial" panose="020B0604020202020204" pitchFamily="34" charset="0"/>
                <a:ea typeface="+mj-ea"/>
                <a:cs typeface="Arial" panose="020B0604020202020204" pitchFamily="34" charset="0"/>
              </a:rPr>
            </a:br>
            <a:r>
              <a:rPr lang="en-US" sz="3500" b="1" kern="1200" dirty="0">
                <a:solidFill>
                  <a:srgbClr val="FFFFFF"/>
                </a:solidFill>
                <a:latin typeface="Arial" panose="020B0604020202020204" pitchFamily="34" charset="0"/>
                <a:ea typeface="+mj-ea"/>
                <a:cs typeface="Arial" panose="020B0604020202020204" pitchFamily="34" charset="0"/>
              </a:rPr>
              <a:t>what to do</a:t>
            </a:r>
          </a:p>
        </p:txBody>
      </p:sp>
    </p:spTree>
    <p:extLst>
      <p:ext uri="{BB962C8B-B14F-4D97-AF65-F5344CB8AC3E}">
        <p14:creationId xmlns:p14="http://schemas.microsoft.com/office/powerpoint/2010/main" val="20485308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32AEEBC8-9D30-42EF-95F2-386C2653FB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7774" y="451692"/>
            <a:ext cx="2564892" cy="1463040"/>
          </a:xfrm>
        </p:spPr>
        <p:txBody>
          <a:bodyPr vert="horz" lIns="91440" tIns="45720" rIns="91440" bIns="45720" rtlCol="0" anchor="ctr">
            <a:noAutofit/>
          </a:bodyPr>
          <a:lstStyle/>
          <a:p>
            <a:pPr algn="r"/>
            <a:r>
              <a:rPr lang="en-US" sz="3500" dirty="0">
                <a:solidFill>
                  <a:schemeClr val="tx2"/>
                </a:solidFill>
                <a:latin typeface="Arial" panose="020B0604020202020204" pitchFamily="34" charset="0"/>
                <a:ea typeface="+mn-ea"/>
                <a:cs typeface="Arial" panose="020B0604020202020204" pitchFamily="34" charset="0"/>
              </a:rPr>
              <a:t>Facts </a:t>
            </a:r>
            <a:br>
              <a:rPr lang="en-US" sz="3500" dirty="0">
                <a:solidFill>
                  <a:schemeClr val="tx2"/>
                </a:solidFill>
                <a:latin typeface="Arial" panose="020B0604020202020204" pitchFamily="34" charset="0"/>
                <a:ea typeface="+mn-ea"/>
                <a:cs typeface="Arial" panose="020B0604020202020204" pitchFamily="34" charset="0"/>
              </a:rPr>
            </a:br>
            <a:r>
              <a:rPr lang="en-US" sz="3500" dirty="0">
                <a:solidFill>
                  <a:schemeClr val="tx2"/>
                </a:solidFill>
                <a:latin typeface="Arial" panose="020B0604020202020204" pitchFamily="34" charset="0"/>
                <a:ea typeface="+mn-ea"/>
                <a:cs typeface="Arial" panose="020B0604020202020204" pitchFamily="34" charset="0"/>
              </a:rPr>
              <a:t>about </a:t>
            </a:r>
            <a:br>
              <a:rPr lang="en-US" sz="3500" dirty="0">
                <a:solidFill>
                  <a:schemeClr val="tx2"/>
                </a:solidFill>
                <a:latin typeface="Arial" panose="020B0604020202020204" pitchFamily="34" charset="0"/>
                <a:ea typeface="+mn-ea"/>
                <a:cs typeface="Arial" panose="020B0604020202020204" pitchFamily="34" charset="0"/>
              </a:rPr>
            </a:br>
            <a:r>
              <a:rPr lang="en-US" sz="3500" dirty="0">
                <a:solidFill>
                  <a:schemeClr val="tx2"/>
                </a:solidFill>
                <a:latin typeface="Arial" panose="020B0604020202020204" pitchFamily="34" charset="0"/>
                <a:ea typeface="+mn-ea"/>
                <a:cs typeface="Arial" panose="020B0604020202020204" pitchFamily="34" charset="0"/>
              </a:rPr>
              <a:t>Stroke </a:t>
            </a:r>
          </a:p>
        </p:txBody>
      </p:sp>
      <p:sp>
        <p:nvSpPr>
          <p:cNvPr id="21" name="sketch line">
            <a:extLst>
              <a:ext uri="{FF2B5EF4-FFF2-40B4-BE49-F238E27FC236}">
                <a16:creationId xmlns:a16="http://schemas.microsoft.com/office/drawing/2014/main" id="{2E92FA66-67D7-4CB4-94D3-E643A9AD4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480309" y="1227582"/>
            <a:ext cx="1554480" cy="13716"/>
          </a:xfrm>
          <a:custGeom>
            <a:avLst/>
            <a:gdLst>
              <a:gd name="connsiteX0" fmla="*/ 0 w 1554480"/>
              <a:gd name="connsiteY0" fmla="*/ 0 h 13716"/>
              <a:gd name="connsiteX1" fmla="*/ 549250 w 1554480"/>
              <a:gd name="connsiteY1" fmla="*/ 0 h 13716"/>
              <a:gd name="connsiteX2" fmla="*/ 1082954 w 1554480"/>
              <a:gd name="connsiteY2" fmla="*/ 0 h 13716"/>
              <a:gd name="connsiteX3" fmla="*/ 1554480 w 1554480"/>
              <a:gd name="connsiteY3" fmla="*/ 0 h 13716"/>
              <a:gd name="connsiteX4" fmla="*/ 1554480 w 1554480"/>
              <a:gd name="connsiteY4" fmla="*/ 13716 h 13716"/>
              <a:gd name="connsiteX5" fmla="*/ 1067410 w 1554480"/>
              <a:gd name="connsiteY5" fmla="*/ 13716 h 13716"/>
              <a:gd name="connsiteX6" fmla="*/ 549250 w 1554480"/>
              <a:gd name="connsiteY6" fmla="*/ 13716 h 13716"/>
              <a:gd name="connsiteX7" fmla="*/ 0 w 1554480"/>
              <a:gd name="connsiteY7" fmla="*/ 13716 h 13716"/>
              <a:gd name="connsiteX8" fmla="*/ 0 w 1554480"/>
              <a:gd name="connsiteY8" fmla="*/ 0 h 13716"/>
              <a:gd name="connsiteX0" fmla="*/ 0 w 1554480"/>
              <a:gd name="connsiteY0" fmla="*/ 0 h 13716"/>
              <a:gd name="connsiteX1" fmla="*/ 502615 w 1554480"/>
              <a:gd name="connsiteY1" fmla="*/ 0 h 13716"/>
              <a:gd name="connsiteX2" fmla="*/ 974141 w 1554480"/>
              <a:gd name="connsiteY2" fmla="*/ 0 h 13716"/>
              <a:gd name="connsiteX3" fmla="*/ 1554480 w 1554480"/>
              <a:gd name="connsiteY3" fmla="*/ 0 h 13716"/>
              <a:gd name="connsiteX4" fmla="*/ 1554480 w 1554480"/>
              <a:gd name="connsiteY4" fmla="*/ 13716 h 13716"/>
              <a:gd name="connsiteX5" fmla="*/ 1067410 w 1554480"/>
              <a:gd name="connsiteY5" fmla="*/ 13716 h 13716"/>
              <a:gd name="connsiteX6" fmla="*/ 518160 w 1554480"/>
              <a:gd name="connsiteY6" fmla="*/ 13716 h 13716"/>
              <a:gd name="connsiteX7" fmla="*/ 0 w 1554480"/>
              <a:gd name="connsiteY7" fmla="*/ 13716 h 13716"/>
              <a:gd name="connsiteX8" fmla="*/ 0 w 1554480"/>
              <a:gd name="connsiteY8" fmla="*/ 0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4480" h="13716" fill="none" extrusionOk="0">
                <a:moveTo>
                  <a:pt x="0" y="0"/>
                </a:moveTo>
                <a:cubicBezTo>
                  <a:pt x="69558" y="-27075"/>
                  <a:pt x="365297" y="14897"/>
                  <a:pt x="549250" y="0"/>
                </a:cubicBezTo>
                <a:cubicBezTo>
                  <a:pt x="762323" y="14872"/>
                  <a:pt x="864871" y="21041"/>
                  <a:pt x="1082954" y="0"/>
                </a:cubicBezTo>
                <a:cubicBezTo>
                  <a:pt x="1306037" y="9403"/>
                  <a:pt x="1371926" y="14821"/>
                  <a:pt x="1554480" y="0"/>
                </a:cubicBezTo>
                <a:cubicBezTo>
                  <a:pt x="1554010" y="4793"/>
                  <a:pt x="1554680" y="10394"/>
                  <a:pt x="1554480" y="13716"/>
                </a:cubicBezTo>
                <a:cubicBezTo>
                  <a:pt x="1328957" y="3179"/>
                  <a:pt x="1207025" y="27731"/>
                  <a:pt x="1067410" y="13716"/>
                </a:cubicBezTo>
                <a:cubicBezTo>
                  <a:pt x="897316" y="-7440"/>
                  <a:pt x="788951" y="-24962"/>
                  <a:pt x="549250" y="13716"/>
                </a:cubicBezTo>
                <a:cubicBezTo>
                  <a:pt x="300394" y="-2982"/>
                  <a:pt x="129576" y="35301"/>
                  <a:pt x="0" y="13716"/>
                </a:cubicBezTo>
                <a:cubicBezTo>
                  <a:pt x="354" y="8869"/>
                  <a:pt x="649" y="6738"/>
                  <a:pt x="0" y="0"/>
                </a:cubicBezTo>
                <a:close/>
              </a:path>
              <a:path w="1554480" h="13716" stroke="0" extrusionOk="0">
                <a:moveTo>
                  <a:pt x="0" y="0"/>
                </a:moveTo>
                <a:cubicBezTo>
                  <a:pt x="249513" y="10124"/>
                  <a:pt x="389298" y="10419"/>
                  <a:pt x="502615" y="0"/>
                </a:cubicBezTo>
                <a:cubicBezTo>
                  <a:pt x="616735" y="10147"/>
                  <a:pt x="791037" y="-19212"/>
                  <a:pt x="974141" y="0"/>
                </a:cubicBezTo>
                <a:cubicBezTo>
                  <a:pt x="1141919" y="34853"/>
                  <a:pt x="1248514" y="16971"/>
                  <a:pt x="1554480" y="0"/>
                </a:cubicBezTo>
                <a:cubicBezTo>
                  <a:pt x="1554288" y="3835"/>
                  <a:pt x="1554171" y="7531"/>
                  <a:pt x="1554480" y="13716"/>
                </a:cubicBezTo>
                <a:cubicBezTo>
                  <a:pt x="1337806" y="9080"/>
                  <a:pt x="1308467" y="19887"/>
                  <a:pt x="1067410" y="13716"/>
                </a:cubicBezTo>
                <a:cubicBezTo>
                  <a:pt x="824349" y="13143"/>
                  <a:pt x="783437" y="24151"/>
                  <a:pt x="518160" y="13716"/>
                </a:cubicBezTo>
                <a:cubicBezTo>
                  <a:pt x="271530" y="4598"/>
                  <a:pt x="132568" y="-7659"/>
                  <a:pt x="0" y="13716"/>
                </a:cubicBezTo>
                <a:cubicBezTo>
                  <a:pt x="768" y="9617"/>
                  <a:pt x="-274" y="4847"/>
                  <a:pt x="0" y="0"/>
                </a:cubicBezTo>
                <a:close/>
              </a:path>
              <a:path w="1554480" h="13716" fill="none" stroke="0" extrusionOk="0">
                <a:moveTo>
                  <a:pt x="0" y="0"/>
                </a:moveTo>
                <a:cubicBezTo>
                  <a:pt x="95687" y="-31247"/>
                  <a:pt x="331569" y="3404"/>
                  <a:pt x="549250" y="0"/>
                </a:cubicBezTo>
                <a:cubicBezTo>
                  <a:pt x="776590" y="6530"/>
                  <a:pt x="844530" y="-5109"/>
                  <a:pt x="1082954" y="0"/>
                </a:cubicBezTo>
                <a:cubicBezTo>
                  <a:pt x="1293569" y="15486"/>
                  <a:pt x="1361850" y="13824"/>
                  <a:pt x="1554480" y="0"/>
                </a:cubicBezTo>
                <a:cubicBezTo>
                  <a:pt x="1553504" y="4786"/>
                  <a:pt x="1554832" y="10912"/>
                  <a:pt x="1554480" y="13716"/>
                </a:cubicBezTo>
                <a:cubicBezTo>
                  <a:pt x="1366718" y="4861"/>
                  <a:pt x="1218290" y="26644"/>
                  <a:pt x="1067410" y="13716"/>
                </a:cubicBezTo>
                <a:cubicBezTo>
                  <a:pt x="900327" y="-8822"/>
                  <a:pt x="792178" y="6310"/>
                  <a:pt x="549250" y="13716"/>
                </a:cubicBezTo>
                <a:cubicBezTo>
                  <a:pt x="295300" y="2843"/>
                  <a:pt x="142619" y="40779"/>
                  <a:pt x="0" y="13716"/>
                </a:cubicBezTo>
                <a:cubicBezTo>
                  <a:pt x="813" y="8812"/>
                  <a:pt x="948" y="672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custGeom>
                    <a:avLst/>
                    <a:gdLst>
                      <a:gd name="connsiteX0" fmla="*/ 0 w 1554480"/>
                      <a:gd name="connsiteY0" fmla="*/ 0 h 13716"/>
                      <a:gd name="connsiteX1" fmla="*/ 549250 w 1554480"/>
                      <a:gd name="connsiteY1" fmla="*/ 0 h 13716"/>
                      <a:gd name="connsiteX2" fmla="*/ 1082954 w 1554480"/>
                      <a:gd name="connsiteY2" fmla="*/ 0 h 13716"/>
                      <a:gd name="connsiteX3" fmla="*/ 1554480 w 1554480"/>
                      <a:gd name="connsiteY3" fmla="*/ 0 h 13716"/>
                      <a:gd name="connsiteX4" fmla="*/ 1554480 w 1554480"/>
                      <a:gd name="connsiteY4" fmla="*/ 13716 h 13716"/>
                      <a:gd name="connsiteX5" fmla="*/ 1067410 w 1554480"/>
                      <a:gd name="connsiteY5" fmla="*/ 13716 h 13716"/>
                      <a:gd name="connsiteX6" fmla="*/ 549250 w 1554480"/>
                      <a:gd name="connsiteY6" fmla="*/ 13716 h 13716"/>
                      <a:gd name="connsiteX7" fmla="*/ 0 w 1554480"/>
                      <a:gd name="connsiteY7" fmla="*/ 13716 h 13716"/>
                      <a:gd name="connsiteX8" fmla="*/ 0 w 1554480"/>
                      <a:gd name="connsiteY8" fmla="*/ 0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4480" h="13716"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3820" y="4959"/>
                          <a:pt x="1554594" y="10798"/>
                          <a:pt x="1554480" y="13716"/>
                        </a:cubicBezTo>
                        <a:cubicBezTo>
                          <a:pt x="1338847" y="1555"/>
                          <a:pt x="1215066" y="33279"/>
                          <a:pt x="1067410" y="13716"/>
                        </a:cubicBezTo>
                        <a:cubicBezTo>
                          <a:pt x="919754" y="-5847"/>
                          <a:pt x="800465" y="-1492"/>
                          <a:pt x="549250" y="13716"/>
                        </a:cubicBezTo>
                        <a:cubicBezTo>
                          <a:pt x="298035" y="28924"/>
                          <a:pt x="158868" y="18197"/>
                          <a:pt x="0" y="13716"/>
                        </a:cubicBezTo>
                        <a:cubicBezTo>
                          <a:pt x="488" y="8630"/>
                          <a:pt x="480" y="6612"/>
                          <a:pt x="0" y="0"/>
                        </a:cubicBezTo>
                        <a:close/>
                      </a:path>
                      <a:path w="1554480" h="13716" stroke="0"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232" y="4157"/>
                          <a:pt x="1554673" y="7559"/>
                          <a:pt x="1554480" y="13716"/>
                        </a:cubicBezTo>
                        <a:cubicBezTo>
                          <a:pt x="1336087" y="7600"/>
                          <a:pt x="1310024" y="15187"/>
                          <a:pt x="1067410" y="13716"/>
                        </a:cubicBezTo>
                        <a:cubicBezTo>
                          <a:pt x="824796" y="12246"/>
                          <a:pt x="787902" y="30075"/>
                          <a:pt x="518160" y="13716"/>
                        </a:cubicBezTo>
                        <a:cubicBezTo>
                          <a:pt x="248418" y="-2643"/>
                          <a:pt x="133160" y="4633"/>
                          <a:pt x="0" y="13716"/>
                        </a:cubicBezTo>
                        <a:cubicBezTo>
                          <a:pt x="43" y="9160"/>
                          <a:pt x="-111" y="4811"/>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1"/>
          </p:nvPr>
        </p:nvSpPr>
        <p:spPr>
          <a:xfrm>
            <a:off x="3360419" y="133850"/>
            <a:ext cx="5305807" cy="3340019"/>
          </a:xfrm>
        </p:spPr>
        <p:txBody>
          <a:bodyPr vert="horz" lIns="91440" tIns="45720" rIns="91440" bIns="45720" rtlCol="0" anchor="ctr">
            <a:normAutofit/>
          </a:bodyPr>
          <a:lstStyle/>
          <a:p>
            <a:pPr lvl="1" indent="-228600">
              <a:lnSpc>
                <a:spcPct val="110000"/>
              </a:lnSpc>
              <a:spcBef>
                <a:spcPts val="0"/>
              </a:spcBef>
              <a:buFont typeface="Arial" panose="020B0604020202020204" pitchFamily="34" charset="0"/>
              <a:buChar char="•"/>
            </a:pPr>
            <a:r>
              <a:rPr lang="en-US" sz="1600" dirty="0">
                <a:latin typeface="Arial" panose="020B0604020202020204" pitchFamily="34" charset="0"/>
                <a:ea typeface="+mn-ea"/>
                <a:cs typeface="Arial" panose="020B0604020202020204" pitchFamily="34" charset="0"/>
              </a:rPr>
              <a:t>Stroke is a medical emergency</a:t>
            </a:r>
            <a:br>
              <a:rPr lang="en-US" sz="1600" dirty="0">
                <a:latin typeface="Arial" panose="020B0604020202020204" pitchFamily="34" charset="0"/>
                <a:ea typeface="+mn-ea"/>
                <a:cs typeface="Arial" panose="020B0604020202020204" pitchFamily="34" charset="0"/>
              </a:rPr>
            </a:br>
            <a:endParaRPr lang="en-US" sz="1600" dirty="0">
              <a:latin typeface="Arial" panose="020B0604020202020204" pitchFamily="34" charset="0"/>
              <a:ea typeface="+mn-ea"/>
              <a:cs typeface="Arial" panose="020B0604020202020204" pitchFamily="34" charset="0"/>
            </a:endParaRPr>
          </a:p>
          <a:p>
            <a:pPr lvl="1" indent="-228600">
              <a:lnSpc>
                <a:spcPct val="110000"/>
              </a:lnSpc>
              <a:spcBef>
                <a:spcPts val="0"/>
              </a:spcBef>
              <a:buFont typeface="Arial" panose="020B0604020202020204" pitchFamily="34" charset="0"/>
              <a:buChar char="•"/>
            </a:pPr>
            <a:r>
              <a:rPr lang="en-US" sz="1600" dirty="0">
                <a:latin typeface="Arial" panose="020B0604020202020204" pitchFamily="34" charset="0"/>
                <a:ea typeface="+mn-ea"/>
                <a:cs typeface="Arial" panose="020B0604020202020204" pitchFamily="34" charset="0"/>
              </a:rPr>
              <a:t>Stroke can happen to anyone, at any age</a:t>
            </a:r>
            <a:br>
              <a:rPr lang="en-US" sz="1600" dirty="0">
                <a:latin typeface="Arial" panose="020B0604020202020204" pitchFamily="34" charset="0"/>
                <a:ea typeface="+mn-ea"/>
                <a:cs typeface="Arial" panose="020B0604020202020204" pitchFamily="34" charset="0"/>
              </a:rPr>
            </a:br>
            <a:endParaRPr lang="en-US" sz="1600" dirty="0">
              <a:latin typeface="Arial" panose="020B0604020202020204" pitchFamily="34" charset="0"/>
              <a:ea typeface="+mn-ea"/>
              <a:cs typeface="Arial" panose="020B0604020202020204" pitchFamily="34" charset="0"/>
            </a:endParaRPr>
          </a:p>
          <a:p>
            <a:pPr lvl="1" indent="-228600">
              <a:lnSpc>
                <a:spcPct val="110000"/>
              </a:lnSpc>
              <a:spcBef>
                <a:spcPts val="0"/>
              </a:spcBef>
              <a:buFont typeface="Arial" panose="020B0604020202020204" pitchFamily="34" charset="0"/>
              <a:buChar char="•"/>
            </a:pPr>
            <a:r>
              <a:rPr lang="en-US" sz="1600" dirty="0">
                <a:latin typeface="Arial" panose="020B0604020202020204" pitchFamily="34" charset="0"/>
                <a:ea typeface="+mn-ea"/>
                <a:cs typeface="Arial" panose="020B0604020202020204" pitchFamily="34" charset="0"/>
              </a:rPr>
              <a:t>The neurons in your brain need a constant supply of blood to survive</a:t>
            </a:r>
            <a:br>
              <a:rPr lang="en-US" sz="1600" dirty="0">
                <a:latin typeface="Arial" panose="020B0604020202020204" pitchFamily="34" charset="0"/>
                <a:ea typeface="+mn-ea"/>
                <a:cs typeface="Arial" panose="020B0604020202020204" pitchFamily="34" charset="0"/>
              </a:rPr>
            </a:br>
            <a:endParaRPr lang="en-US" sz="1600" dirty="0">
              <a:latin typeface="Arial" panose="020B0604020202020204" pitchFamily="34" charset="0"/>
              <a:ea typeface="+mn-ea"/>
              <a:cs typeface="Arial" panose="020B0604020202020204" pitchFamily="34" charset="0"/>
            </a:endParaRPr>
          </a:p>
          <a:p>
            <a:pPr lvl="1" indent="-228600">
              <a:lnSpc>
                <a:spcPct val="110000"/>
              </a:lnSpc>
              <a:spcBef>
                <a:spcPts val="0"/>
              </a:spcBef>
              <a:buFont typeface="Arial" panose="020B0604020202020204" pitchFamily="34" charset="0"/>
              <a:buChar char="•"/>
            </a:pPr>
            <a:r>
              <a:rPr lang="en-US" sz="1600" dirty="0">
                <a:latin typeface="Arial" panose="020B0604020202020204" pitchFamily="34" charset="0"/>
                <a:ea typeface="+mn-ea"/>
                <a:cs typeface="Arial" panose="020B0604020202020204" pitchFamily="34" charset="0"/>
              </a:rPr>
              <a:t>A stroke happens when the blood flow to the brain is disrupted</a:t>
            </a:r>
            <a:br>
              <a:rPr lang="en-US" sz="1600" dirty="0">
                <a:latin typeface="Arial" panose="020B0604020202020204" pitchFamily="34" charset="0"/>
                <a:ea typeface="+mn-ea"/>
                <a:cs typeface="Arial" panose="020B0604020202020204" pitchFamily="34" charset="0"/>
              </a:rPr>
            </a:br>
            <a:endParaRPr lang="en-US" sz="1600" dirty="0">
              <a:latin typeface="Arial" panose="020B0604020202020204" pitchFamily="34" charset="0"/>
              <a:ea typeface="+mn-ea"/>
              <a:cs typeface="Arial" panose="020B0604020202020204" pitchFamily="34" charset="0"/>
            </a:endParaRPr>
          </a:p>
          <a:p>
            <a:pPr lvl="1" indent="-228600">
              <a:lnSpc>
                <a:spcPct val="110000"/>
              </a:lnSpc>
              <a:spcBef>
                <a:spcPts val="0"/>
              </a:spcBef>
              <a:buFont typeface="Arial" panose="020B0604020202020204" pitchFamily="34" charset="0"/>
              <a:buChar char="•"/>
            </a:pPr>
            <a:r>
              <a:rPr lang="en-US" sz="1600" dirty="0">
                <a:latin typeface="Arial" panose="020B0604020202020204" pitchFamily="34" charset="0"/>
                <a:ea typeface="+mn-ea"/>
                <a:cs typeface="Arial" panose="020B0604020202020204" pitchFamily="34" charset="0"/>
              </a:rPr>
              <a:t>When neurons die, that area of the brain cannot function as it did before</a:t>
            </a:r>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796"/>
          <a:stretch/>
        </p:blipFill>
        <p:spPr bwMode="auto">
          <a:xfrm>
            <a:off x="614810" y="3607718"/>
            <a:ext cx="7914380" cy="264986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27173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D7B6173-1D58-48E2-83CF-37350F315F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E149CDF-5DAC-4860-A285-9492CF2090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0DAC8FB-A162-44E3-A606-C855A03A5B0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9141714" cy="6862380"/>
          </a:xfrm>
          <a:prstGeom prst="rect">
            <a:avLst/>
          </a:prstGeom>
        </p:spPr>
      </p:pic>
      <p:sp>
        <p:nvSpPr>
          <p:cNvPr id="16" name="Rectangle 15">
            <a:extLst>
              <a:ext uri="{FF2B5EF4-FFF2-40B4-BE49-F238E27FC236}">
                <a16:creationId xmlns:a16="http://schemas.microsoft.com/office/drawing/2014/main" id="{21BDEC81-16A7-4451-B893-C15000083B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6A515A1-4D80-430E-BE0A-71A290516A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3906" y="729175"/>
            <a:ext cx="8324514" cy="5399650"/>
          </a:xfrm>
          <a:prstGeom prst="rect">
            <a:avLst/>
          </a:prstGeom>
          <a:solidFill>
            <a:schemeClr val="bg1"/>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3" name="Title 2">
            <a:extLst>
              <a:ext uri="{FF2B5EF4-FFF2-40B4-BE49-F238E27FC236}">
                <a16:creationId xmlns:a16="http://schemas.microsoft.com/office/drawing/2014/main" id="{E84D12F6-EE69-4EF6-AD27-4327E7EAF893}"/>
              </a:ext>
            </a:extLst>
          </p:cNvPr>
          <p:cNvSpPr>
            <a:spLocks noGrp="1"/>
          </p:cNvSpPr>
          <p:nvPr>
            <p:ph type="title"/>
          </p:nvPr>
        </p:nvSpPr>
        <p:spPr>
          <a:xfrm>
            <a:off x="893974" y="905011"/>
            <a:ext cx="2722166" cy="1889135"/>
          </a:xfrm>
        </p:spPr>
        <p:txBody>
          <a:bodyPr vert="horz" lIns="91440" tIns="45720" rIns="91440" bIns="45720" rtlCol="0" anchor="b">
            <a:normAutofit/>
          </a:bodyPr>
          <a:lstStyle/>
          <a:p>
            <a:r>
              <a:rPr lang="en-US" sz="4200" spc="-75">
                <a:solidFill>
                  <a:srgbClr val="C00000"/>
                </a:solidFill>
                <a:latin typeface="Arial" panose="020B0604020202020204" pitchFamily="34" charset="0"/>
                <a:ea typeface="+mn-ea"/>
                <a:cs typeface="Arial" panose="020B0604020202020204" pitchFamily="34" charset="0"/>
              </a:rPr>
              <a:t>Signs Of Stroke</a:t>
            </a:r>
          </a:p>
        </p:txBody>
      </p:sp>
      <p:sp>
        <p:nvSpPr>
          <p:cNvPr id="4" name="Text Placeholder 3">
            <a:extLst>
              <a:ext uri="{FF2B5EF4-FFF2-40B4-BE49-F238E27FC236}">
                <a16:creationId xmlns:a16="http://schemas.microsoft.com/office/drawing/2014/main" id="{E0702A77-3EC0-4724-A70E-EA99FFAF98B4}"/>
              </a:ext>
            </a:extLst>
          </p:cNvPr>
          <p:cNvSpPr>
            <a:spLocks noGrp="1"/>
          </p:cNvSpPr>
          <p:nvPr>
            <p:ph type="body" sz="half" idx="2"/>
          </p:nvPr>
        </p:nvSpPr>
        <p:spPr>
          <a:xfrm>
            <a:off x="893974" y="2965592"/>
            <a:ext cx="2722166" cy="2987397"/>
          </a:xfrm>
        </p:spPr>
        <p:txBody>
          <a:bodyPr vert="horz" lIns="91440" tIns="45720" rIns="91440" bIns="45720" rtlCol="0">
            <a:normAutofit/>
          </a:bodyPr>
          <a:lstStyle/>
          <a:p>
            <a:pPr indent="-228600">
              <a:buFont typeface="Arial" panose="020B0604020202020204" pitchFamily="34" charset="0"/>
              <a:buChar char="•"/>
            </a:pPr>
            <a:r>
              <a:rPr lang="en-US" sz="1600" dirty="0">
                <a:latin typeface="Arial" panose="020B0604020202020204" pitchFamily="34" charset="0"/>
                <a:ea typeface="+mn-ea"/>
                <a:cs typeface="Arial" panose="020B0604020202020204" pitchFamily="34" charset="0"/>
              </a:rPr>
              <a:t>If you experience any of these signs, call 9-1-1 </a:t>
            </a:r>
          </a:p>
          <a:p>
            <a:pPr indent="-228600">
              <a:buFont typeface="Arial" panose="020B0604020202020204" pitchFamily="34" charset="0"/>
              <a:buChar char="•"/>
            </a:pPr>
            <a:r>
              <a:rPr lang="en-US" sz="1600" b="1" dirty="0">
                <a:latin typeface="Arial" panose="020B0604020202020204" pitchFamily="34" charset="0"/>
                <a:ea typeface="+mn-ea"/>
                <a:cs typeface="Arial" panose="020B0604020202020204" pitchFamily="34" charset="0"/>
              </a:rPr>
              <a:t>DO NOT</a:t>
            </a:r>
            <a:r>
              <a:rPr lang="en-US" sz="1600" dirty="0">
                <a:latin typeface="Arial" panose="020B0604020202020204" pitchFamily="34" charset="0"/>
                <a:ea typeface="+mn-ea"/>
                <a:cs typeface="Arial" panose="020B0604020202020204" pitchFamily="34" charset="0"/>
              </a:rPr>
              <a:t> drive to the hospital</a:t>
            </a:r>
          </a:p>
          <a:p>
            <a:pPr indent="-228600">
              <a:buFont typeface="Arial" panose="020B0604020202020204" pitchFamily="34" charset="0"/>
              <a:buChar char="•"/>
            </a:pPr>
            <a:r>
              <a:rPr lang="en-US" sz="1600" dirty="0">
                <a:latin typeface="Arial" panose="020B0604020202020204" pitchFamily="34" charset="0"/>
                <a:ea typeface="+mn-ea"/>
                <a:cs typeface="Arial" panose="020B0604020202020204" pitchFamily="34" charset="0"/>
              </a:rPr>
              <a:t>An ambulance will get you to the best hospital for stroke care</a:t>
            </a:r>
          </a:p>
          <a:p>
            <a:pPr indent="-228600">
              <a:buFont typeface="Arial" panose="020B0604020202020204" pitchFamily="34" charset="0"/>
              <a:buChar char="•"/>
            </a:pPr>
            <a:endParaRPr lang="en-US" sz="1600" dirty="0">
              <a:latin typeface="+mn-lt"/>
              <a:ea typeface="+mn-ea"/>
              <a:cs typeface="+mn-cs"/>
            </a:endParaRPr>
          </a:p>
        </p:txBody>
      </p:sp>
      <p:pic>
        <p:nvPicPr>
          <p:cNvPr id="5" name="Content Placeholder 4">
            <a:extLst>
              <a:ext uri="{FF2B5EF4-FFF2-40B4-BE49-F238E27FC236}">
                <a16:creationId xmlns:a16="http://schemas.microsoft.com/office/drawing/2014/main" id="{93D05386-B823-452B-A549-0A4B16EC7B57}"/>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r="28458" b="-2"/>
          <a:stretch/>
        </p:blipFill>
        <p:spPr>
          <a:xfrm>
            <a:off x="4019363" y="895610"/>
            <a:ext cx="4580374" cy="5058020"/>
          </a:xfrm>
          <a:prstGeom prst="rect">
            <a:avLst/>
          </a:prstGeom>
        </p:spPr>
      </p:pic>
    </p:spTree>
    <p:extLst>
      <p:ext uri="{BB962C8B-B14F-4D97-AF65-F5344CB8AC3E}">
        <p14:creationId xmlns:p14="http://schemas.microsoft.com/office/powerpoint/2010/main" val="3488384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5" name="Online Media 3" title="Learn CPR in less than 90 seconds">
            <a:hlinkClick r:id="" action="ppaction://media"/>
            <a:extLst>
              <a:ext uri="{FF2B5EF4-FFF2-40B4-BE49-F238E27FC236}">
                <a16:creationId xmlns:a16="http://schemas.microsoft.com/office/drawing/2014/main" id="{CCB5BD1E-6B3C-D542-4094-FDD3B6F0128E}"/>
              </a:ext>
            </a:extLst>
          </p:cNvPr>
          <p:cNvPicPr>
            <a:picLocks noRot="1" noChangeAspect="1"/>
          </p:cNvPicPr>
          <p:nvPr>
            <a:videoFile r:link="rId1"/>
          </p:nvPr>
        </p:nvPicPr>
        <p:blipFill>
          <a:blip r:embed="rId4"/>
          <a:stretch>
            <a:fillRect/>
          </a:stretch>
        </p:blipFill>
        <p:spPr>
          <a:xfrm>
            <a:off x="445061" y="573281"/>
            <a:ext cx="8253877" cy="4663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a:extLst>
              <a:ext uri="{FF2B5EF4-FFF2-40B4-BE49-F238E27FC236}">
                <a16:creationId xmlns:a16="http://schemas.microsoft.com/office/drawing/2014/main" id="{EF8EA8ED-304E-264B-B6B6-734CACE425D3}"/>
              </a:ext>
            </a:extLst>
          </p:cNvPr>
          <p:cNvSpPr txBox="1"/>
          <p:nvPr/>
        </p:nvSpPr>
        <p:spPr>
          <a:xfrm>
            <a:off x="335695" y="5359975"/>
            <a:ext cx="8199120" cy="646331"/>
          </a:xfrm>
          <a:prstGeom prst="rect">
            <a:avLst/>
          </a:prstGeom>
          <a:noFill/>
        </p:spPr>
        <p:txBody>
          <a:bodyPr wrap="square" rtlCol="0">
            <a:spAutoFit/>
          </a:bodyPr>
          <a:lstStyle/>
          <a:p>
            <a:r>
              <a:rPr lang="en-CA" sz="3500" b="1" dirty="0">
                <a:solidFill>
                  <a:schemeClr val="bg1"/>
                </a:solidFill>
                <a:latin typeface="Arial" panose="020B0604020202020204" pitchFamily="34" charset="0"/>
                <a:cs typeface="Arial" panose="020B0604020202020204" pitchFamily="34" charset="0"/>
              </a:rPr>
              <a:t>Learn CPR in 90 seconds</a:t>
            </a:r>
          </a:p>
        </p:txBody>
      </p:sp>
    </p:spTree>
    <p:extLst>
      <p:ext uri="{BB962C8B-B14F-4D97-AF65-F5344CB8AC3E}">
        <p14:creationId xmlns:p14="http://schemas.microsoft.com/office/powerpoint/2010/main" val="35718855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9143999"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6642" y="0"/>
            <a:ext cx="3047358"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783777" y="-3783778"/>
            <a:ext cx="1576446" cy="9144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4063" y="349112"/>
            <a:ext cx="7533018" cy="877729"/>
          </a:xfrm>
        </p:spPr>
        <p:txBody>
          <a:bodyPr vert="horz" lIns="91440" tIns="45720" rIns="91440" bIns="45720" rtlCol="0" anchor="ctr">
            <a:normAutofit/>
          </a:bodyPr>
          <a:lstStyle/>
          <a:p>
            <a:r>
              <a:rPr lang="en-US" sz="3500" kern="1200" dirty="0">
                <a:solidFill>
                  <a:srgbClr val="FFFFFF"/>
                </a:solidFill>
                <a:latin typeface="Arial" panose="020B0604020202020204" pitchFamily="34" charset="0"/>
                <a:ea typeface="+mj-ea"/>
                <a:cs typeface="Arial" panose="020B0604020202020204" pitchFamily="34" charset="0"/>
              </a:rPr>
              <a:t>Prevention is Key</a:t>
            </a:r>
          </a:p>
        </p:txBody>
      </p:sp>
      <p:sp>
        <p:nvSpPr>
          <p:cNvPr id="4" name="Text Placeholder 3"/>
          <p:cNvSpPr>
            <a:spLocks/>
          </p:cNvSpPr>
          <p:nvPr/>
        </p:nvSpPr>
        <p:spPr>
          <a:xfrm>
            <a:off x="834063" y="2206438"/>
            <a:ext cx="4509301" cy="2649472"/>
          </a:xfrm>
          <a:prstGeom prst="rect">
            <a:avLst/>
          </a:prstGeom>
        </p:spPr>
        <p:txBody>
          <a:bodyPr>
            <a:normAutofit/>
          </a:bodyPr>
          <a:lstStyle/>
          <a:p>
            <a:pPr defTabSz="832104"/>
            <a:r>
              <a:rPr lang="en-US" sz="1600" b="1" kern="1200" dirty="0">
                <a:latin typeface="Arial" panose="020B0604020202020204" pitchFamily="34" charset="0"/>
                <a:cs typeface="Arial" panose="020B0604020202020204" pitchFamily="34" charset="0"/>
              </a:rPr>
              <a:t>Prevention starts with knowing your risk</a:t>
            </a:r>
          </a:p>
          <a:p>
            <a:pPr defTabSz="832104"/>
            <a:endParaRPr lang="en-US" sz="1600" kern="1200" dirty="0">
              <a:latin typeface="Arial" panose="020B0604020202020204" pitchFamily="34" charset="0"/>
              <a:cs typeface="Arial" panose="020B0604020202020204" pitchFamily="34" charset="0"/>
            </a:endParaRPr>
          </a:p>
          <a:p>
            <a:pPr marL="285750" indent="-285750" defTabSz="832104">
              <a:buFont typeface="Arial" panose="020B0604020202020204" pitchFamily="34" charset="0"/>
              <a:buChar char="•"/>
            </a:pPr>
            <a:r>
              <a:rPr lang="en-US" sz="1600" kern="1200" dirty="0">
                <a:latin typeface="Arial" panose="020B0604020202020204" pitchFamily="34" charset="0"/>
                <a:cs typeface="Arial" panose="020B0604020202020204" pitchFamily="34" charset="0"/>
              </a:rPr>
              <a:t>Almost 80% of premature heart disease and stroke can be prevented through healthy </a:t>
            </a:r>
            <a:r>
              <a:rPr lang="en-US" sz="1600" kern="1200" dirty="0" err="1">
                <a:latin typeface="Arial" panose="020B0604020202020204" pitchFamily="34" charset="0"/>
                <a:cs typeface="Arial" panose="020B0604020202020204" pitchFamily="34" charset="0"/>
              </a:rPr>
              <a:t>behaviours</a:t>
            </a:r>
            <a:r>
              <a:rPr lang="en-US" sz="1600" kern="1200" dirty="0">
                <a:latin typeface="Arial" panose="020B0604020202020204" pitchFamily="34" charset="0"/>
                <a:cs typeface="Arial" panose="020B0604020202020204" pitchFamily="34" charset="0"/>
              </a:rPr>
              <a:t>. </a:t>
            </a:r>
          </a:p>
          <a:p>
            <a:pPr defTabSz="832104"/>
            <a:endParaRPr lang="en-US" sz="1600" dirty="0">
              <a:latin typeface="Arial" panose="020B0604020202020204" pitchFamily="34" charset="0"/>
              <a:cs typeface="Arial" panose="020B0604020202020204" pitchFamily="34" charset="0"/>
            </a:endParaRPr>
          </a:p>
          <a:p>
            <a:pPr marL="285750" indent="-285750" defTabSz="832104">
              <a:buFont typeface="Arial" panose="020B0604020202020204" pitchFamily="34" charset="0"/>
              <a:buChar char="•"/>
            </a:pPr>
            <a:r>
              <a:rPr lang="en-US" sz="1600" kern="1200" dirty="0">
                <a:latin typeface="Arial" panose="020B0604020202020204" pitchFamily="34" charset="0"/>
                <a:cs typeface="Arial" panose="020B0604020202020204" pitchFamily="34" charset="0"/>
              </a:rPr>
              <a:t>Habits like eating healthy, being active and living smoke-free, have a big impact on your health.</a:t>
            </a:r>
            <a:endParaRPr lang="en-CA" sz="1600"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951376" y="2112579"/>
            <a:ext cx="1646638" cy="3671426"/>
          </a:xfrm>
          <a:prstGeom prst="rect">
            <a:avLst/>
          </a:prstGeom>
        </p:spPr>
      </p:pic>
      <p:sp>
        <p:nvSpPr>
          <p:cNvPr id="10" name="Rectangle 9"/>
          <p:cNvSpPr/>
          <p:nvPr/>
        </p:nvSpPr>
        <p:spPr>
          <a:xfrm>
            <a:off x="767672" y="4715166"/>
            <a:ext cx="3778230" cy="281487"/>
          </a:xfrm>
          <a:prstGeom prst="rect">
            <a:avLst/>
          </a:prstGeom>
        </p:spPr>
        <p:txBody>
          <a:bodyPr wrap="square">
            <a:spAutoFit/>
          </a:bodyPr>
          <a:lstStyle/>
          <a:p>
            <a:pPr algn="ctr" defTabSz="832104">
              <a:spcAft>
                <a:spcPts val="600"/>
              </a:spcAft>
            </a:pPr>
            <a:r>
              <a:rPr lang="en-US" sz="1229" b="1" kern="1200" dirty="0">
                <a:solidFill>
                  <a:srgbClr val="B30000"/>
                </a:solidFill>
                <a:latin typeface="+mn-lt"/>
                <a:ea typeface="+mn-ea"/>
                <a:cs typeface="+mn-cs"/>
                <a:hlinkClick r:id="rId4"/>
              </a:rPr>
              <a:t>heartandstroke.ca/heart/risk-and-prevention</a:t>
            </a:r>
            <a:endParaRPr lang="en-US" sz="1350" b="1" dirty="0">
              <a:solidFill>
                <a:srgbClr val="FF0000"/>
              </a:solidFill>
            </a:endParaRPr>
          </a:p>
        </p:txBody>
      </p:sp>
      <p:pic>
        <p:nvPicPr>
          <p:cNvPr id="5" name="Google Shape;384;p58">
            <a:extLst>
              <a:ext uri="{FF2B5EF4-FFF2-40B4-BE49-F238E27FC236}">
                <a16:creationId xmlns:a16="http://schemas.microsoft.com/office/drawing/2014/main" id="{97F4DF41-1ABD-5992-BCF9-D07E22043E1F}"/>
              </a:ext>
            </a:extLst>
          </p:cNvPr>
          <p:cNvPicPr preferRelativeResize="0"/>
          <p:nvPr/>
        </p:nvPicPr>
        <p:blipFill rotWithShape="1">
          <a:blip r:embed="rId5" cstate="email">
            <a:extLst>
              <a:ext uri="{28A0092B-C50C-407E-A947-70E740481C1C}">
                <a14:useLocalDpi xmlns:a14="http://schemas.microsoft.com/office/drawing/2010/main"/>
              </a:ext>
            </a:extLst>
          </a:blip>
          <a:srcRect/>
          <a:stretch/>
        </p:blipFill>
        <p:spPr>
          <a:xfrm>
            <a:off x="7979554" y="5953383"/>
            <a:ext cx="365784" cy="352001"/>
          </a:xfrm>
          <a:prstGeom prst="rect">
            <a:avLst/>
          </a:prstGeom>
          <a:noFill/>
        </p:spPr>
      </p:pic>
    </p:spTree>
    <p:extLst>
      <p:ext uri="{BB962C8B-B14F-4D97-AF65-F5344CB8AC3E}">
        <p14:creationId xmlns:p14="http://schemas.microsoft.com/office/powerpoint/2010/main" val="3463543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ABB5EA-C560-A699-CCAC-DB018C91AF71}"/>
              </a:ext>
            </a:extLst>
          </p:cNvPr>
          <p:cNvSpPr>
            <a:spLocks noGrp="1"/>
          </p:cNvSpPr>
          <p:nvPr>
            <p:ph idx="1"/>
          </p:nvPr>
        </p:nvSpPr>
        <p:spPr>
          <a:xfrm>
            <a:off x="346261" y="1856505"/>
            <a:ext cx="9304514" cy="4351338"/>
          </a:xfrm>
        </p:spPr>
        <p:txBody>
          <a:bodyPr>
            <a:normAutofit/>
          </a:bodyPr>
          <a:lstStyle/>
          <a:p>
            <a:pPr marL="0" indent="0">
              <a:buNone/>
            </a:pPr>
            <a:r>
              <a:rPr lang="en-CA" sz="3500" b="1" dirty="0">
                <a:solidFill>
                  <a:schemeClr val="tx2"/>
                </a:solidFill>
              </a:rPr>
              <a:t>(INSERT EVENT NAME)</a:t>
            </a:r>
          </a:p>
          <a:p>
            <a:pPr marL="0" indent="0">
              <a:buNone/>
            </a:pPr>
            <a:r>
              <a:rPr lang="en-CA" sz="1600" b="1" dirty="0"/>
              <a:t>(Insert event date)</a:t>
            </a:r>
          </a:p>
          <a:p>
            <a:pPr marL="0" indent="0">
              <a:buNone/>
            </a:pPr>
            <a:br>
              <a:rPr lang="en-CA" sz="1600" b="1" dirty="0"/>
            </a:br>
            <a:r>
              <a:rPr lang="en-CA" sz="1600" b="1" dirty="0"/>
              <a:t>Fundraising Goal:</a:t>
            </a:r>
          </a:p>
          <a:p>
            <a:r>
              <a:rPr lang="en-CA" sz="1600" dirty="0"/>
              <a:t>(Insert goal)</a:t>
            </a:r>
          </a:p>
          <a:p>
            <a:pPr marL="0" indent="0">
              <a:buNone/>
            </a:pPr>
            <a:endParaRPr lang="en-CA" sz="1600" b="1" dirty="0"/>
          </a:p>
          <a:p>
            <a:pPr marL="0" indent="0">
              <a:buNone/>
            </a:pPr>
            <a:r>
              <a:rPr lang="en-CA" sz="1600" b="1" dirty="0"/>
              <a:t>Event Webpage</a:t>
            </a:r>
          </a:p>
          <a:p>
            <a:r>
              <a:rPr lang="en-CA" sz="1600" dirty="0"/>
              <a:t>(insert webpage)</a:t>
            </a:r>
          </a:p>
          <a:p>
            <a:pPr marL="0" indent="0">
              <a:buNone/>
            </a:pPr>
            <a:endParaRPr lang="en-CA" sz="1600" b="1" dirty="0"/>
          </a:p>
          <a:p>
            <a:pPr marL="0" indent="0">
              <a:buNone/>
            </a:pPr>
            <a:r>
              <a:rPr lang="en-CA" sz="1600" b="1" dirty="0"/>
              <a:t>Event Details:</a:t>
            </a:r>
          </a:p>
          <a:p>
            <a:r>
              <a:rPr lang="en-CA" sz="1600" dirty="0"/>
              <a:t>(insert key event details)</a:t>
            </a:r>
          </a:p>
        </p:txBody>
      </p:sp>
      <p:pic>
        <p:nvPicPr>
          <p:cNvPr id="4" name="Picture 3" descr="A red heart and a black background&#10;&#10;Description automatically generated">
            <a:extLst>
              <a:ext uri="{FF2B5EF4-FFF2-40B4-BE49-F238E27FC236}">
                <a16:creationId xmlns:a16="http://schemas.microsoft.com/office/drawing/2014/main" id="{DDEEDA3F-BC39-662C-5EBE-7C835469D5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261" y="317182"/>
            <a:ext cx="2476500" cy="1285875"/>
          </a:xfrm>
          <a:prstGeom prst="rect">
            <a:avLst/>
          </a:prstGeom>
        </p:spPr>
      </p:pic>
    </p:spTree>
    <p:extLst>
      <p:ext uri="{BB962C8B-B14F-4D97-AF65-F5344CB8AC3E}">
        <p14:creationId xmlns:p14="http://schemas.microsoft.com/office/powerpoint/2010/main" val="31391458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B7E0D-5308-8B83-CBA1-B8023C68EA09}"/>
            </a:ext>
          </a:extLst>
        </p:cNvPr>
        <p:cNvGrpSpPr/>
        <p:nvPr/>
      </p:nvGrpSpPr>
      <p:grpSpPr>
        <a:xfrm>
          <a:off x="0" y="0"/>
          <a:ext cx="0" cy="0"/>
          <a:chOff x="0" y="0"/>
          <a:chExt cx="0" cy="0"/>
        </a:xfrm>
      </p:grpSpPr>
      <p:pic>
        <p:nvPicPr>
          <p:cNvPr id="7" name="Picture 6" descr="A red heart and a letter&#10;&#10;Description automatically generated">
            <a:extLst>
              <a:ext uri="{FF2B5EF4-FFF2-40B4-BE49-F238E27FC236}">
                <a16:creationId xmlns:a16="http://schemas.microsoft.com/office/drawing/2014/main" id="{9DD4F175-F06E-DE2F-A491-0C86728828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2840" y="2704797"/>
            <a:ext cx="2095500" cy="1247775"/>
          </a:xfrm>
          <a:prstGeom prst="rect">
            <a:avLst/>
          </a:prstGeom>
        </p:spPr>
      </p:pic>
      <p:sp>
        <p:nvSpPr>
          <p:cNvPr id="4" name="TextBox 3">
            <a:extLst>
              <a:ext uri="{FF2B5EF4-FFF2-40B4-BE49-F238E27FC236}">
                <a16:creationId xmlns:a16="http://schemas.microsoft.com/office/drawing/2014/main" id="{7D03241F-904D-9E05-8764-62DCE5337AE3}"/>
              </a:ext>
            </a:extLst>
          </p:cNvPr>
          <p:cNvSpPr txBox="1"/>
          <p:nvPr/>
        </p:nvSpPr>
        <p:spPr>
          <a:xfrm>
            <a:off x="4275970" y="3306241"/>
            <a:ext cx="4007408" cy="646331"/>
          </a:xfrm>
          <a:prstGeom prst="rect">
            <a:avLst/>
          </a:prstGeom>
          <a:noFill/>
        </p:spPr>
        <p:txBody>
          <a:bodyPr wrap="square">
            <a:spAutoFit/>
          </a:bodyPr>
          <a:lstStyle/>
          <a:p>
            <a:pPr algn="just" defTabSz="685800" fontAlgn="base">
              <a:defRPr/>
            </a:pPr>
            <a:r>
              <a:rPr lang="en-US" sz="3600" b="1" dirty="0">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3185878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D2A8694A-B315-1922-7F06-8EC231827183}"/>
              </a:ext>
            </a:extLst>
          </p:cNvPr>
          <p:cNvPicPr>
            <a:picLocks noChangeAspect="1"/>
          </p:cNvPicPr>
          <p:nvPr/>
        </p:nvPicPr>
        <p:blipFill>
          <a:blip r:embed="rId3">
            <a:extLst>
              <a:ext uri="{28A0092B-C50C-407E-A947-70E740481C1C}">
                <a14:useLocalDpi xmlns:a14="http://schemas.microsoft.com/office/drawing/2010/main" val="0"/>
              </a:ext>
            </a:extLst>
          </a:blip>
          <a:srcRect t="12507" b="12507"/>
          <a:stretch/>
        </p:blipFill>
        <p:spPr>
          <a:xfrm>
            <a:off x="20" y="1282"/>
            <a:ext cx="9143980" cy="6856718"/>
          </a:xfrm>
          <a:prstGeom prst="rect">
            <a:avLst/>
          </a:prstGeom>
        </p:spPr>
      </p:pic>
      <p:sp>
        <p:nvSpPr>
          <p:cNvPr id="7" name="TextBox 6">
            <a:extLst>
              <a:ext uri="{FF2B5EF4-FFF2-40B4-BE49-F238E27FC236}">
                <a16:creationId xmlns:a16="http://schemas.microsoft.com/office/drawing/2014/main" id="{30253590-C9C4-FED8-AE9F-0F6709BC0755}"/>
              </a:ext>
            </a:extLst>
          </p:cNvPr>
          <p:cNvSpPr txBox="1"/>
          <p:nvPr/>
        </p:nvSpPr>
        <p:spPr>
          <a:xfrm>
            <a:off x="452241" y="308826"/>
            <a:ext cx="5986022" cy="1477328"/>
          </a:xfrm>
          <a:prstGeom prst="rect">
            <a:avLst/>
          </a:prstGeom>
          <a:noFill/>
        </p:spPr>
        <p:txBody>
          <a:bodyPr wrap="square" lIns="91440" tIns="45720" rIns="91440" bIns="45720" anchor="t">
            <a:spAutoFit/>
          </a:bodyPr>
          <a:lstStyle/>
          <a:p>
            <a:pPr defTabSz="914378">
              <a:defRPr/>
            </a:pPr>
            <a:r>
              <a:rPr lang="en-US" sz="2700" b="1" dirty="0">
                <a:latin typeface="Arial"/>
                <a:cs typeface="Arial"/>
              </a:rPr>
              <a:t>(Event Name) </a:t>
            </a:r>
            <a:br>
              <a:rPr lang="en-US" sz="2700" b="1" dirty="0">
                <a:latin typeface="Arial"/>
                <a:cs typeface="Arial"/>
              </a:rPr>
            </a:br>
            <a:r>
              <a:rPr lang="en-US" sz="1600" b="1" dirty="0">
                <a:latin typeface="Arial"/>
                <a:cs typeface="Arial"/>
              </a:rPr>
              <a:t>(Event Date)</a:t>
            </a:r>
          </a:p>
          <a:p>
            <a:pPr defTabSz="914378">
              <a:defRPr/>
            </a:pPr>
            <a:br>
              <a:rPr lang="en-US" sz="1600" b="1" dirty="0">
                <a:latin typeface="Arial"/>
                <a:cs typeface="Arial"/>
              </a:rPr>
            </a:br>
            <a:r>
              <a:rPr lang="en-US" sz="1600" b="1" dirty="0">
                <a:latin typeface="Arial"/>
                <a:cs typeface="Arial"/>
              </a:rPr>
              <a:t>In support of Heart &amp; Stroke</a:t>
            </a:r>
            <a:br>
              <a:rPr lang="en-US" sz="2700" b="1" dirty="0">
                <a:latin typeface="Neue Haas Grotesk Text Pro"/>
                <a:cs typeface="Arial"/>
              </a:rPr>
            </a:br>
            <a:endParaRPr lang="en-CA" sz="1500" dirty="0">
              <a:latin typeface="Neue Haas Grotesk Text Pro"/>
              <a:cs typeface="Arial"/>
            </a:endParaRPr>
          </a:p>
        </p:txBody>
      </p:sp>
      <p:pic>
        <p:nvPicPr>
          <p:cNvPr id="4" name="Picture 3" descr="A red heart and a black background&#10;&#10;Description automatically generated">
            <a:extLst>
              <a:ext uri="{FF2B5EF4-FFF2-40B4-BE49-F238E27FC236}">
                <a16:creationId xmlns:a16="http://schemas.microsoft.com/office/drawing/2014/main" id="{62B77EDD-DF08-D46A-4411-BDA13411BA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9361" y="308826"/>
            <a:ext cx="1763489" cy="915658"/>
          </a:xfrm>
          <a:prstGeom prst="rect">
            <a:avLst/>
          </a:prstGeom>
        </p:spPr>
      </p:pic>
    </p:spTree>
    <p:extLst>
      <p:ext uri="{BB962C8B-B14F-4D97-AF65-F5344CB8AC3E}">
        <p14:creationId xmlns:p14="http://schemas.microsoft.com/office/powerpoint/2010/main" val="994375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CAC64-E6D9-D524-1B9E-403136F0C5C9}"/>
            </a:ext>
          </a:extLst>
        </p:cNvPr>
        <p:cNvGrpSpPr/>
        <p:nvPr/>
      </p:nvGrpSpPr>
      <p:grpSpPr>
        <a:xfrm>
          <a:off x="0" y="0"/>
          <a:ext cx="0" cy="0"/>
          <a:chOff x="0" y="0"/>
          <a:chExt cx="0" cy="0"/>
        </a:xfrm>
      </p:grpSpPr>
      <p:pic>
        <p:nvPicPr>
          <p:cNvPr id="6" name="Picture 5" descr="A red heart and a letter&#10;&#10;Description automatically generated">
            <a:extLst>
              <a:ext uri="{FF2B5EF4-FFF2-40B4-BE49-F238E27FC236}">
                <a16:creationId xmlns:a16="http://schemas.microsoft.com/office/drawing/2014/main" id="{F4C2C9D1-223C-C026-9A3F-AB8D7C58BA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2502" y="2504390"/>
            <a:ext cx="2095500" cy="1247775"/>
          </a:xfrm>
          <a:prstGeom prst="rect">
            <a:avLst/>
          </a:prstGeom>
        </p:spPr>
      </p:pic>
      <p:sp>
        <p:nvSpPr>
          <p:cNvPr id="7" name="TextBox 6">
            <a:extLst>
              <a:ext uri="{FF2B5EF4-FFF2-40B4-BE49-F238E27FC236}">
                <a16:creationId xmlns:a16="http://schemas.microsoft.com/office/drawing/2014/main" id="{F6CD3C2B-DDBF-C51E-1AA3-80730F2E4FD8}"/>
              </a:ext>
            </a:extLst>
          </p:cNvPr>
          <p:cNvSpPr txBox="1"/>
          <p:nvPr/>
        </p:nvSpPr>
        <p:spPr>
          <a:xfrm>
            <a:off x="4114022" y="2899528"/>
            <a:ext cx="4007408" cy="830997"/>
          </a:xfrm>
          <a:prstGeom prst="rect">
            <a:avLst/>
          </a:prstGeom>
          <a:noFill/>
        </p:spPr>
        <p:txBody>
          <a:bodyPr wrap="square" lIns="91440" tIns="45720" rIns="91440" bIns="45720" anchor="t">
            <a:spAutoFit/>
          </a:bodyPr>
          <a:lstStyle/>
          <a:p>
            <a:pPr defTabSz="685800" fontAlgn="base">
              <a:defRPr/>
            </a:pPr>
            <a:r>
              <a:rPr lang="en-US" sz="2400" b="1" dirty="0">
                <a:latin typeface="Arial"/>
                <a:cs typeface="Arial"/>
              </a:rPr>
              <a:t>The Importance of </a:t>
            </a:r>
            <a:br>
              <a:rPr lang="en-US" sz="2400" b="1" dirty="0">
                <a:latin typeface="Arial"/>
                <a:cs typeface="Arial"/>
              </a:rPr>
            </a:br>
            <a:r>
              <a:rPr lang="en-US" sz="2400" b="1" dirty="0">
                <a:latin typeface="Arial"/>
                <a:cs typeface="Arial"/>
              </a:rPr>
              <a:t>Heart &amp; Stroke</a:t>
            </a:r>
            <a:endParaRPr lang="en-US" sz="2400" dirty="0"/>
          </a:p>
        </p:txBody>
      </p:sp>
    </p:spTree>
    <p:extLst>
      <p:ext uri="{BB962C8B-B14F-4D97-AF65-F5344CB8AC3E}">
        <p14:creationId xmlns:p14="http://schemas.microsoft.com/office/powerpoint/2010/main" val="3172965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7759" y="480060"/>
            <a:ext cx="8428482"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395A6DCE-055D-F5FA-E0A1-F8B90715F33B}"/>
              </a:ext>
            </a:extLst>
          </p:cNvPr>
          <p:cNvSpPr>
            <a:spLocks/>
          </p:cNvSpPr>
          <p:nvPr/>
        </p:nvSpPr>
        <p:spPr>
          <a:xfrm>
            <a:off x="923113" y="2022344"/>
            <a:ext cx="7385910" cy="4361288"/>
          </a:xfrm>
          <a:prstGeom prst="rect">
            <a:avLst/>
          </a:prstGeom>
        </p:spPr>
        <p:txBody>
          <a:bodyPr>
            <a:normAutofit/>
          </a:bodyPr>
          <a:lstStyle/>
          <a:p>
            <a:pPr defTabSz="567911">
              <a:spcAft>
                <a:spcPts val="546"/>
              </a:spcAft>
              <a:defRPr/>
            </a:pPr>
            <a:r>
              <a:rPr lang="en-US" sz="1600" b="1" dirty="0">
                <a:solidFill>
                  <a:schemeClr val="tx2"/>
                </a:solidFill>
                <a:latin typeface="Arial" panose="020B0604020202020204" pitchFamily="34" charset="0"/>
                <a:cs typeface="Arial" panose="020B0604020202020204" pitchFamily="34" charset="0"/>
              </a:rPr>
              <a:t>Our</a:t>
            </a:r>
            <a:r>
              <a:rPr lang="en-US" sz="1600" b="1" kern="1200" dirty="0">
                <a:solidFill>
                  <a:schemeClr val="tx2"/>
                </a:solidFill>
                <a:latin typeface="Arial" panose="020B0604020202020204" pitchFamily="34" charset="0"/>
                <a:cs typeface="Arial" panose="020B0604020202020204" pitchFamily="34" charset="0"/>
              </a:rPr>
              <a:t> Vision: </a:t>
            </a:r>
          </a:p>
          <a:p>
            <a:pPr defTabSz="567911">
              <a:spcAft>
                <a:spcPts val="546"/>
              </a:spcAft>
              <a:defRPr/>
            </a:pPr>
            <a:r>
              <a:rPr lang="en-US" sz="1600" b="1" kern="1200" dirty="0">
                <a:latin typeface="Arial" panose="020B0604020202020204" pitchFamily="34" charset="0"/>
                <a:cs typeface="Arial" panose="020B0604020202020204" pitchFamily="34" charset="0"/>
              </a:rPr>
              <a:t>Life. Uninterrupted by heart disease and stroke.</a:t>
            </a:r>
          </a:p>
          <a:p>
            <a:pPr defTabSz="567911">
              <a:spcAft>
                <a:spcPts val="546"/>
              </a:spcAft>
              <a:defRPr/>
            </a:pPr>
            <a:endParaRPr lang="en-US" sz="1600" b="1" kern="1200" dirty="0">
              <a:solidFill>
                <a:srgbClr val="B30000"/>
              </a:solidFill>
              <a:latin typeface="Arial" panose="020B0604020202020204" pitchFamily="34" charset="0"/>
              <a:cs typeface="Arial" panose="020B0604020202020204" pitchFamily="34" charset="0"/>
            </a:endParaRPr>
          </a:p>
          <a:p>
            <a:pPr defTabSz="567911">
              <a:spcAft>
                <a:spcPts val="546"/>
              </a:spcAft>
              <a:defRPr/>
            </a:pPr>
            <a:r>
              <a:rPr lang="en-US" sz="1600" b="1" kern="1200" dirty="0">
                <a:solidFill>
                  <a:schemeClr val="tx2"/>
                </a:solidFill>
                <a:latin typeface="Arial" panose="020B0604020202020204" pitchFamily="34" charset="0"/>
                <a:cs typeface="Arial" panose="020B0604020202020204" pitchFamily="34" charset="0"/>
              </a:rPr>
              <a:t>Our Mission:</a:t>
            </a:r>
          </a:p>
          <a:p>
            <a:pPr defTabSz="567911">
              <a:spcAft>
                <a:spcPts val="546"/>
              </a:spcAft>
              <a:defRPr/>
            </a:pPr>
            <a:r>
              <a:rPr lang="en-US" sz="1600" b="1" kern="1200" dirty="0">
                <a:latin typeface="Arial" panose="020B0604020202020204" pitchFamily="34" charset="0"/>
                <a:cs typeface="Arial" panose="020B0604020202020204" pitchFamily="34" charset="0"/>
              </a:rPr>
              <a:t>Promote health. Save lives. Enhance recovery.</a:t>
            </a:r>
            <a:br>
              <a:rPr lang="en-US" sz="1600" b="1" kern="1200" dirty="0">
                <a:latin typeface="Arial" panose="020B0604020202020204" pitchFamily="34" charset="0"/>
                <a:cs typeface="Arial" panose="020B0604020202020204" pitchFamily="34" charset="0"/>
              </a:rPr>
            </a:br>
            <a:endParaRPr lang="en-US" sz="1600" b="1" kern="1200" dirty="0">
              <a:solidFill>
                <a:prstClr val="black">
                  <a:lumMod val="65000"/>
                  <a:lumOff val="35000"/>
                </a:prstClr>
              </a:solidFill>
              <a:latin typeface="Arial" panose="020B0604020202020204" pitchFamily="34" charset="0"/>
              <a:cs typeface="Arial" panose="020B0604020202020204" pitchFamily="34" charset="0"/>
            </a:endParaRPr>
          </a:p>
          <a:p>
            <a:pPr marL="285750" indent="-285750" defTabSz="567911">
              <a:lnSpc>
                <a:spcPct val="90000"/>
              </a:lnSpc>
              <a:spcAft>
                <a:spcPts val="497"/>
              </a:spcAft>
              <a:buClr>
                <a:srgbClr val="DD2211"/>
              </a:buClr>
              <a:buSzPct val="70000"/>
              <a:buFont typeface="Arial" panose="020B0604020202020204" pitchFamily="34" charset="0"/>
              <a:buChar char="•"/>
              <a:tabLst>
                <a:tab pos="283955" algn="l"/>
              </a:tabLst>
              <a:defRPr/>
            </a:pPr>
            <a:r>
              <a:rPr lang="en-US" sz="1600" kern="1200" dirty="0">
                <a:latin typeface="Arial" panose="020B0604020202020204" pitchFamily="34" charset="0"/>
                <a:ea typeface="+mj-ea"/>
                <a:cs typeface="Arial" panose="020B0604020202020204" pitchFamily="34" charset="0"/>
              </a:rPr>
              <a:t>Funding life-saving research</a:t>
            </a:r>
            <a:br>
              <a:rPr lang="en-US" sz="1600" kern="1200" dirty="0">
                <a:latin typeface="Arial" panose="020B0604020202020204" pitchFamily="34" charset="0"/>
                <a:ea typeface="+mj-ea"/>
                <a:cs typeface="Arial" panose="020B0604020202020204" pitchFamily="34" charset="0"/>
              </a:rPr>
            </a:br>
            <a:endParaRPr lang="en-US" sz="1600" kern="1200" dirty="0">
              <a:latin typeface="Arial" panose="020B0604020202020204" pitchFamily="34" charset="0"/>
              <a:ea typeface="+mj-ea"/>
              <a:cs typeface="Arial" panose="020B0604020202020204" pitchFamily="34" charset="0"/>
            </a:endParaRPr>
          </a:p>
          <a:p>
            <a:pPr marL="285750" indent="-285750" defTabSz="567911">
              <a:lnSpc>
                <a:spcPct val="90000"/>
              </a:lnSpc>
              <a:spcAft>
                <a:spcPts val="497"/>
              </a:spcAft>
              <a:buClr>
                <a:srgbClr val="DD2211"/>
              </a:buClr>
              <a:buSzPct val="70000"/>
              <a:buFont typeface="Arial" panose="020B0604020202020204" pitchFamily="34" charset="0"/>
              <a:buChar char="•"/>
              <a:tabLst>
                <a:tab pos="283955" algn="l"/>
              </a:tabLst>
              <a:defRPr/>
            </a:pPr>
            <a:r>
              <a:rPr lang="en-US" sz="1600" kern="1200" dirty="0">
                <a:latin typeface="Arial" panose="020B0604020202020204" pitchFamily="34" charset="0"/>
                <a:ea typeface="+mj-ea"/>
                <a:cs typeface="Arial" panose="020B0604020202020204" pitchFamily="34" charset="0"/>
              </a:rPr>
              <a:t>Providing information resources and patient education</a:t>
            </a:r>
            <a:br>
              <a:rPr lang="en-US" sz="1600" kern="1200" dirty="0">
                <a:latin typeface="Arial" panose="020B0604020202020204" pitchFamily="34" charset="0"/>
                <a:ea typeface="+mj-ea"/>
                <a:cs typeface="Arial" panose="020B0604020202020204" pitchFamily="34" charset="0"/>
              </a:rPr>
            </a:br>
            <a:endParaRPr lang="en-US" sz="1600" kern="1200" dirty="0">
              <a:latin typeface="Arial" panose="020B0604020202020204" pitchFamily="34" charset="0"/>
              <a:ea typeface="+mj-ea"/>
              <a:cs typeface="Arial" panose="020B0604020202020204" pitchFamily="34" charset="0"/>
            </a:endParaRPr>
          </a:p>
          <a:p>
            <a:pPr marL="285750" indent="-285750" defTabSz="567911">
              <a:lnSpc>
                <a:spcPct val="90000"/>
              </a:lnSpc>
              <a:spcAft>
                <a:spcPts val="497"/>
              </a:spcAft>
              <a:buClr>
                <a:srgbClr val="DD2211"/>
              </a:buClr>
              <a:buSzPct val="70000"/>
              <a:buFont typeface="Arial" panose="020B0604020202020204" pitchFamily="34" charset="0"/>
              <a:buChar char="•"/>
              <a:tabLst>
                <a:tab pos="283955" algn="l"/>
              </a:tabLst>
              <a:defRPr/>
            </a:pPr>
            <a:r>
              <a:rPr lang="en-US" sz="1600" kern="1200" dirty="0">
                <a:latin typeface="Arial" panose="020B0604020202020204" pitchFamily="34" charset="0"/>
                <a:ea typeface="+mj-ea"/>
                <a:cs typeface="Arial" panose="020B0604020202020204" pitchFamily="34" charset="0"/>
              </a:rPr>
              <a:t>Advocating for healthy public policies and best practices in our healthcare system</a:t>
            </a:r>
            <a:br>
              <a:rPr lang="en-US" sz="1600" kern="1200" dirty="0">
                <a:latin typeface="Arial" panose="020B0604020202020204" pitchFamily="34" charset="0"/>
                <a:ea typeface="+mj-ea"/>
                <a:cs typeface="Arial" panose="020B0604020202020204" pitchFamily="34" charset="0"/>
              </a:rPr>
            </a:br>
            <a:endParaRPr lang="en-US" sz="1600" kern="1200" dirty="0">
              <a:latin typeface="Arial" panose="020B0604020202020204" pitchFamily="34" charset="0"/>
              <a:ea typeface="+mj-ea"/>
              <a:cs typeface="Arial" panose="020B0604020202020204" pitchFamily="34" charset="0"/>
            </a:endParaRPr>
          </a:p>
          <a:p>
            <a:pPr marL="285750" indent="-285750" defTabSz="567911">
              <a:lnSpc>
                <a:spcPct val="90000"/>
              </a:lnSpc>
              <a:spcAft>
                <a:spcPts val="497"/>
              </a:spcAft>
              <a:buClr>
                <a:srgbClr val="DD2211"/>
              </a:buClr>
              <a:buSzPct val="70000"/>
              <a:buFont typeface="Arial" panose="020B0604020202020204" pitchFamily="34" charset="0"/>
              <a:buChar char="•"/>
              <a:tabLst>
                <a:tab pos="283955" algn="l"/>
              </a:tabLst>
              <a:defRPr/>
            </a:pPr>
            <a:r>
              <a:rPr lang="en-US" sz="1600" kern="1200" dirty="0">
                <a:latin typeface="Arial" panose="020B0604020202020204" pitchFamily="34" charset="0"/>
                <a:ea typeface="+mj-ea"/>
                <a:cs typeface="Arial" panose="020B0604020202020204" pitchFamily="34" charset="0"/>
              </a:rPr>
              <a:t>Empowering people in Canada to live healthier lives, from preventing and controlling high blood pressure to adopting healthy eating habits</a:t>
            </a:r>
          </a:p>
          <a:p>
            <a:pPr defTabSz="567911">
              <a:spcAft>
                <a:spcPts val="546"/>
              </a:spcAft>
              <a:defRPr/>
            </a:pPr>
            <a:endParaRPr lang="en-US" sz="1700" b="1" kern="1200" dirty="0">
              <a:solidFill>
                <a:prstClr val="black">
                  <a:lumMod val="65000"/>
                  <a:lumOff val="35000"/>
                </a:prstClr>
              </a:solidFill>
              <a:latin typeface="Neue Haas Grotesk Text Pro" panose="020B0504020202020204" pitchFamily="34" charset="0"/>
              <a:ea typeface="+mn-ea"/>
              <a:cs typeface="Arial"/>
            </a:endParaRPr>
          </a:p>
          <a:p>
            <a:pPr marL="0" indent="0">
              <a:buNone/>
            </a:pPr>
            <a:endParaRPr lang="en-US" sz="1700" dirty="0"/>
          </a:p>
        </p:txBody>
      </p:sp>
      <p:pic>
        <p:nvPicPr>
          <p:cNvPr id="4" name="Picture 3" descr="A red and black logo&#10;&#10;Description automatically generated">
            <a:extLst>
              <a:ext uri="{FF2B5EF4-FFF2-40B4-BE49-F238E27FC236}">
                <a16:creationId xmlns:a16="http://schemas.microsoft.com/office/drawing/2014/main" id="{43E23889-6FD1-856C-0535-DBB44D3915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4977" y="925195"/>
            <a:ext cx="2829182" cy="1102840"/>
          </a:xfrm>
          <a:prstGeom prst="rect">
            <a:avLst/>
          </a:prstGeom>
        </p:spPr>
      </p:pic>
    </p:spTree>
    <p:extLst>
      <p:ext uri="{BB962C8B-B14F-4D97-AF65-F5344CB8AC3E}">
        <p14:creationId xmlns:p14="http://schemas.microsoft.com/office/powerpoint/2010/main" val="2064896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42713" y="-1142284"/>
            <a:ext cx="6858000" cy="9143425"/>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733" y="0"/>
            <a:ext cx="6803134"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125298" y="-161647"/>
            <a:ext cx="4894564" cy="9145160"/>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imeline&#10;&#10;Description automatically generated">
            <a:extLst>
              <a:ext uri="{FF2B5EF4-FFF2-40B4-BE49-F238E27FC236}">
                <a16:creationId xmlns:a16="http://schemas.microsoft.com/office/drawing/2014/main" id="{096EE163-5E6A-6603-2E56-BEAAA168028B}"/>
              </a:ext>
            </a:extLst>
          </p:cNvPr>
          <p:cNvPicPr>
            <a:picLocks noChangeAspect="1"/>
          </p:cNvPicPr>
          <p:nvPr/>
        </p:nvPicPr>
        <p:blipFill>
          <a:blip r:embed="rId3">
            <a:extLst>
              <a:ext uri="{28A0092B-C50C-407E-A947-70E740481C1C}">
                <a14:useLocalDpi xmlns:a14="http://schemas.microsoft.com/office/drawing/2010/main"/>
              </a:ext>
            </a:extLst>
          </a:blip>
          <a:srcRect r="34102"/>
          <a:stretch/>
        </p:blipFill>
        <p:spPr>
          <a:xfrm>
            <a:off x="-3468" y="525241"/>
            <a:ext cx="6803134" cy="5807089"/>
          </a:xfrm>
          <a:prstGeom prst="rect">
            <a:avLst/>
          </a:prstGeom>
        </p:spPr>
      </p:pic>
    </p:spTree>
    <p:extLst>
      <p:ext uri="{BB962C8B-B14F-4D97-AF65-F5344CB8AC3E}">
        <p14:creationId xmlns:p14="http://schemas.microsoft.com/office/powerpoint/2010/main" val="140313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D073016-B734-483B-8953-5BADEE1451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8950" y="0"/>
            <a:ext cx="6118093" cy="6858000"/>
          </a:xfrm>
          <a:prstGeom prst="rect">
            <a:avLst/>
          </a:prstGeom>
          <a:gradFill>
            <a:gsLst>
              <a:gs pos="2000">
                <a:schemeClr val="accent1"/>
              </a:gs>
              <a:gs pos="78000">
                <a:schemeClr val="accent1">
                  <a:lumMod val="50000"/>
                </a:schemeClr>
              </a:gs>
              <a:gs pos="100000">
                <a:srgbClr val="000000">
                  <a:alpha val="85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0A7EAB6-59D3-4325-8DE6-E0CA4009CE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25902" y="1839884"/>
            <a:ext cx="6118095" cy="5017687"/>
          </a:xfrm>
          <a:prstGeom prst="rect">
            <a:avLst/>
          </a:prstGeom>
          <a:gradFill>
            <a:gsLst>
              <a:gs pos="0">
                <a:schemeClr val="accent1">
                  <a:lumMod val="60000"/>
                  <a:lumOff val="40000"/>
                  <a:alpha val="30000"/>
                </a:schemeClr>
              </a:gs>
              <a:gs pos="100000">
                <a:srgbClr val="000000">
                  <a:alpha val="4400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190134" y="832294"/>
            <a:ext cx="6857999" cy="5192552"/>
          </a:xfrm>
          <a:prstGeom prst="rect">
            <a:avLst/>
          </a:prstGeom>
          <a:gradFill>
            <a:gsLst>
              <a:gs pos="56000">
                <a:schemeClr val="accent1">
                  <a:lumMod val="60000"/>
                  <a:lumOff val="40000"/>
                  <a:alpha val="0"/>
                </a:schemeClr>
              </a:gs>
              <a:gs pos="100000">
                <a:schemeClr val="accent1"/>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4204DB7-BAB9-9A5A-2C29-6353AC37A1D4}"/>
              </a:ext>
            </a:extLst>
          </p:cNvPr>
          <p:cNvSpPr txBox="1"/>
          <p:nvPr/>
        </p:nvSpPr>
        <p:spPr>
          <a:xfrm>
            <a:off x="3508657" y="475943"/>
            <a:ext cx="5707484" cy="746358"/>
          </a:xfrm>
          <a:prstGeom prst="rect">
            <a:avLst/>
          </a:prstGeom>
          <a:noFill/>
        </p:spPr>
        <p:txBody>
          <a:bodyPr wrap="square" lIns="68580" tIns="34290" rIns="68580" bIns="34290" anchor="t">
            <a:spAutoFit/>
          </a:bodyPr>
          <a:lstStyle/>
          <a:p>
            <a:pPr algn="just" defTabSz="630936" fontAlgn="base">
              <a:spcAft>
                <a:spcPts val="600"/>
              </a:spcAft>
              <a:defRPr/>
            </a:pPr>
            <a:r>
              <a:rPr lang="en-US" sz="4400" b="1" kern="1200" dirty="0">
                <a:solidFill>
                  <a:schemeClr val="bg1"/>
                </a:solidFill>
                <a:latin typeface="Arial" panose="020B0604020202020204" pitchFamily="34" charset="0"/>
                <a:cs typeface="Arial" panose="020B0604020202020204" pitchFamily="34" charset="0"/>
              </a:rPr>
              <a:t>A sense of urgency</a:t>
            </a:r>
            <a:endParaRPr lang="en-US" sz="4400" b="1"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CE3B93C5-1BD2-B15E-5F84-0750FBB8BA40}"/>
              </a:ext>
            </a:extLst>
          </p:cNvPr>
          <p:cNvSpPr txBox="1"/>
          <p:nvPr/>
        </p:nvSpPr>
        <p:spPr>
          <a:xfrm>
            <a:off x="4282950" y="1941511"/>
            <a:ext cx="4856267" cy="3847207"/>
          </a:xfrm>
          <a:prstGeom prst="rect">
            <a:avLst/>
          </a:prstGeom>
          <a:noFill/>
        </p:spPr>
        <p:txBody>
          <a:bodyPr wrap="square" lIns="91440" tIns="45720" rIns="91440" bIns="45720" anchor="t">
            <a:spAutoFit/>
          </a:bodyPr>
          <a:lstStyle>
            <a:defPPr>
              <a:defRPr lang="en-US"/>
            </a:defPPr>
            <a:lvl1pPr algn="just" fontAlgn="base">
              <a:defRPr b="1" i="0">
                <a:solidFill>
                  <a:schemeClr val="bg1"/>
                </a:solidFill>
                <a:effectLst/>
                <a:latin typeface="NeueHaasGroteskDisp W01"/>
              </a:defRPr>
            </a:lvl1pPr>
          </a:lstStyle>
          <a:p>
            <a:pPr defTabSz="630936">
              <a:defRPr/>
            </a:pPr>
            <a:r>
              <a:rPr lang="en-US" sz="2400" b="1" i="0" kern="1200" dirty="0">
                <a:solidFill>
                  <a:schemeClr val="tx2"/>
                </a:solidFill>
                <a:effectLst/>
                <a:latin typeface="Arial"/>
                <a:cs typeface="Arial"/>
              </a:rPr>
              <a:t>5 minutes</a:t>
            </a:r>
          </a:p>
          <a:p>
            <a:pPr algn="l" defTabSz="630936">
              <a:defRPr/>
            </a:pPr>
            <a:r>
              <a:rPr lang="en-US" sz="1600" b="0" i="0" kern="1200" dirty="0">
                <a:solidFill>
                  <a:schemeClr val="tx1"/>
                </a:solidFill>
                <a:effectLst/>
                <a:latin typeface="Arial"/>
                <a:cs typeface="Arial"/>
              </a:rPr>
              <a:t>how </a:t>
            </a:r>
            <a:r>
              <a:rPr lang="en-US" sz="1600" b="0" dirty="0">
                <a:solidFill>
                  <a:schemeClr val="tx1"/>
                </a:solidFill>
                <a:latin typeface="Arial"/>
                <a:cs typeface="Arial"/>
              </a:rPr>
              <a:t>often one person dies in Canada from heart conditions, stroke or vascular cognitive impairment.</a:t>
            </a:r>
          </a:p>
          <a:p>
            <a:pPr defTabSz="630936">
              <a:defRPr/>
            </a:pPr>
            <a:endParaRPr lang="en-US" sz="2400" b="1" i="0" kern="1200" dirty="0">
              <a:solidFill>
                <a:schemeClr val="tx2"/>
              </a:solidFill>
              <a:effectLst/>
              <a:latin typeface="Arial"/>
              <a:cs typeface="Arial"/>
            </a:endParaRPr>
          </a:p>
          <a:p>
            <a:pPr defTabSz="630936">
              <a:defRPr/>
            </a:pPr>
            <a:r>
              <a:rPr lang="en-US" sz="2400" b="1" i="0" kern="1200" dirty="0">
                <a:solidFill>
                  <a:schemeClr val="tx2"/>
                </a:solidFill>
                <a:effectLst/>
                <a:latin typeface="Arial"/>
                <a:cs typeface="Arial"/>
              </a:rPr>
              <a:t>3.5 million</a:t>
            </a:r>
          </a:p>
          <a:p>
            <a:pPr algn="l" defTabSz="630936">
              <a:defRPr/>
            </a:pPr>
            <a:r>
              <a:rPr lang="en-US" sz="1600" b="0" dirty="0">
                <a:solidFill>
                  <a:schemeClr val="tx1"/>
                </a:solidFill>
                <a:latin typeface="Arial"/>
                <a:cs typeface="Arial"/>
              </a:rPr>
              <a:t>people across the country of all ages, ethnicities, and genders are living with heart conditions, stroke or vascular cognitive impairment.</a:t>
            </a:r>
            <a:endParaRPr lang="en-US" sz="1600" b="0" dirty="0">
              <a:solidFill>
                <a:schemeClr val="tx1"/>
              </a:solidFill>
              <a:latin typeface="Arial" panose="020B0604020202020204" pitchFamily="34" charset="0"/>
              <a:cs typeface="Arial" panose="020B0604020202020204" pitchFamily="34" charset="0"/>
            </a:endParaRPr>
          </a:p>
          <a:p>
            <a:pPr algn="l" defTabSz="630936">
              <a:defRPr/>
            </a:pPr>
            <a:endParaRPr lang="en-US" sz="2400" b="1" i="0" kern="1200" dirty="0">
              <a:solidFill>
                <a:prstClr val="black">
                  <a:lumMod val="65000"/>
                  <a:lumOff val="35000"/>
                </a:prstClr>
              </a:solidFill>
              <a:effectLst/>
              <a:latin typeface="Arial" panose="020B0604020202020204" pitchFamily="34" charset="0"/>
              <a:cs typeface="Arial" panose="020B0604020202020204" pitchFamily="34" charset="0"/>
            </a:endParaRPr>
          </a:p>
          <a:p>
            <a:pPr defTabSz="630936">
              <a:defRPr/>
            </a:pPr>
            <a:r>
              <a:rPr lang="en-US" sz="2400" b="1" i="0" kern="1200" dirty="0">
                <a:solidFill>
                  <a:schemeClr val="tx2"/>
                </a:solidFill>
                <a:effectLst/>
                <a:latin typeface="Arial"/>
                <a:cs typeface="Arial"/>
              </a:rPr>
              <a:t>80%</a:t>
            </a:r>
            <a:endParaRPr lang="en-US" sz="2400" b="1" i="0" kern="1200" dirty="0">
              <a:solidFill>
                <a:srgbClr val="C00000"/>
              </a:solidFill>
              <a:effectLst/>
              <a:latin typeface="Arial"/>
              <a:cs typeface="Arial"/>
            </a:endParaRPr>
          </a:p>
          <a:p>
            <a:pPr algn="l" defTabSz="630936">
              <a:defRPr/>
            </a:pPr>
            <a:r>
              <a:rPr lang="en-US" sz="1600" b="0" dirty="0">
                <a:solidFill>
                  <a:schemeClr val="tx1"/>
                </a:solidFill>
                <a:latin typeface="Arial"/>
                <a:cs typeface="Arial"/>
              </a:rPr>
              <a:t>of premature heart disease and stroke are preventable through healthy lifestyle </a:t>
            </a:r>
            <a:r>
              <a:rPr lang="en-US" sz="1600" b="0" dirty="0" err="1">
                <a:solidFill>
                  <a:schemeClr val="tx1"/>
                </a:solidFill>
                <a:latin typeface="Arial"/>
                <a:cs typeface="Arial"/>
              </a:rPr>
              <a:t>behaviours</a:t>
            </a:r>
            <a:r>
              <a:rPr lang="en-US" sz="1600" b="0" dirty="0">
                <a:solidFill>
                  <a:schemeClr val="tx1"/>
                </a:solidFill>
                <a:latin typeface="Arial"/>
                <a:cs typeface="Arial"/>
              </a:rPr>
              <a:t>.</a:t>
            </a:r>
          </a:p>
          <a:p>
            <a:pPr algn="l" defTabSz="685800">
              <a:spcAft>
                <a:spcPts val="600"/>
              </a:spcAft>
              <a:defRPr/>
            </a:pPr>
            <a:endParaRPr lang="en-US" sz="1200" dirty="0">
              <a:solidFill>
                <a:prstClr val="black">
                  <a:lumMod val="65000"/>
                  <a:lumOff val="35000"/>
                </a:prstClr>
              </a:solidFill>
              <a:latin typeface="Neue Haas Grotesk Text Pro" panose="020B0504020202020204" pitchFamily="34" charset="0"/>
              <a:cs typeface="Arial"/>
            </a:endParaRPr>
          </a:p>
        </p:txBody>
      </p:sp>
      <p:pic>
        <p:nvPicPr>
          <p:cNvPr id="10" name="Picture 9" descr="A person in a black shirt&#10;&#10;Description automatically generated">
            <a:extLst>
              <a:ext uri="{FF2B5EF4-FFF2-40B4-BE49-F238E27FC236}">
                <a16:creationId xmlns:a16="http://schemas.microsoft.com/office/drawing/2014/main" id="{D68A88EB-A3F9-967D-A7CF-4389B5BE7F53}"/>
              </a:ext>
            </a:extLst>
          </p:cNvPr>
          <p:cNvPicPr>
            <a:picLocks noChangeAspect="1"/>
          </p:cNvPicPr>
          <p:nvPr/>
        </p:nvPicPr>
        <p:blipFill>
          <a:blip r:embed="rId3" cstate="print">
            <a:extLst>
              <a:ext uri="{28A0092B-C50C-407E-A947-70E740481C1C}">
                <a14:useLocalDpi xmlns:a14="http://schemas.microsoft.com/office/drawing/2010/main" val="0"/>
              </a:ext>
            </a:extLst>
          </a:blip>
          <a:srcRect l="14235" r="23897"/>
          <a:stretch/>
        </p:blipFill>
        <p:spPr>
          <a:xfrm>
            <a:off x="461829" y="2061699"/>
            <a:ext cx="3531115" cy="3079606"/>
          </a:xfrm>
          <a:prstGeom prst="rect">
            <a:avLst/>
          </a:prstGeom>
        </p:spPr>
      </p:pic>
    </p:spTree>
    <p:extLst>
      <p:ext uri="{BB962C8B-B14F-4D97-AF65-F5344CB8AC3E}">
        <p14:creationId xmlns:p14="http://schemas.microsoft.com/office/powerpoint/2010/main" val="3229457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D9946-D2F6-22EC-69F5-FE21E06DB9A4}"/>
              </a:ext>
            </a:extLst>
          </p:cNvPr>
          <p:cNvSpPr>
            <a:spLocks noGrp="1"/>
          </p:cNvSpPr>
          <p:nvPr>
            <p:ph type="title"/>
          </p:nvPr>
        </p:nvSpPr>
        <p:spPr>
          <a:xfrm>
            <a:off x="307157" y="235212"/>
            <a:ext cx="2942082" cy="575486"/>
          </a:xfrm>
        </p:spPr>
        <p:txBody>
          <a:bodyPr>
            <a:normAutofit/>
          </a:bodyPr>
          <a:lstStyle/>
          <a:p>
            <a:r>
              <a:rPr lang="en-US" sz="2400" b="1" dirty="0">
                <a:solidFill>
                  <a:srgbClr val="C00000"/>
                </a:solidFill>
                <a:latin typeface="Arial" panose="020B0604020202020204" pitchFamily="34" charset="0"/>
                <a:ea typeface="+mn-ea"/>
                <a:cs typeface="Arial" panose="020B0604020202020204" pitchFamily="34" charset="0"/>
              </a:rPr>
              <a:t>Our impact in 2024 </a:t>
            </a:r>
          </a:p>
        </p:txBody>
      </p:sp>
      <p:sp>
        <p:nvSpPr>
          <p:cNvPr id="3" name="Content Placeholder 2">
            <a:extLst>
              <a:ext uri="{FF2B5EF4-FFF2-40B4-BE49-F238E27FC236}">
                <a16:creationId xmlns:a16="http://schemas.microsoft.com/office/drawing/2014/main" id="{7FB13E62-A4B0-FF2D-5FC2-88094F6B1C88}"/>
              </a:ext>
            </a:extLst>
          </p:cNvPr>
          <p:cNvSpPr>
            <a:spLocks noGrp="1"/>
          </p:cNvSpPr>
          <p:nvPr>
            <p:ph idx="1"/>
          </p:nvPr>
        </p:nvSpPr>
        <p:spPr>
          <a:xfrm>
            <a:off x="307157" y="1045909"/>
            <a:ext cx="3143476" cy="3143241"/>
          </a:xfrm>
        </p:spPr>
        <p:txBody>
          <a:bodyPr>
            <a:noAutofit/>
          </a:bodyPr>
          <a:lstStyle/>
          <a:p>
            <a:pPr marL="0" indent="0">
              <a:buNone/>
            </a:pPr>
            <a:r>
              <a:rPr lang="en-US" sz="1200" kern="1200" dirty="0">
                <a:latin typeface="Arial" panose="020B0604020202020204" pitchFamily="34" charset="0"/>
                <a:cs typeface="Arial" panose="020B0604020202020204" pitchFamily="34" charset="0"/>
              </a:rPr>
              <a:t>For more than 70 years, our work has been dedicated to fighting heart disease and stroke. </a:t>
            </a:r>
            <a:br>
              <a:rPr lang="en-US" sz="1200" kern="1200" dirty="0">
                <a:latin typeface="Arial" panose="020B0604020202020204" pitchFamily="34" charset="0"/>
                <a:cs typeface="Arial" panose="020B0604020202020204" pitchFamily="34" charset="0"/>
              </a:rPr>
            </a:br>
            <a:br>
              <a:rPr lang="en-US" sz="1200" kern="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In 2024, Heart &amp; Stroke: </a:t>
            </a:r>
          </a:p>
          <a:p>
            <a:r>
              <a:rPr lang="en-US" sz="1200" b="1" dirty="0">
                <a:latin typeface="Arial" panose="020B0604020202020204" pitchFamily="34" charset="0"/>
                <a:cs typeface="Arial" panose="020B0604020202020204" pitchFamily="34" charset="0"/>
              </a:rPr>
              <a:t>Funded more life-saving research that will improve outcomes for women living with heart disease and stroke. </a:t>
            </a:r>
            <a:r>
              <a:rPr lang="en-US" sz="1200" dirty="0">
                <a:latin typeface="Arial" panose="020B0604020202020204" pitchFamily="34" charset="0"/>
                <a:cs typeface="Arial" panose="020B0604020202020204" pitchFamily="34" charset="0"/>
              </a:rPr>
              <a:t>This includes investing $10 million in our </a:t>
            </a:r>
            <a:r>
              <a:rPr lang="en-US" sz="1200" dirty="0">
                <a:latin typeface="Arial" panose="020B0604020202020204" pitchFamily="34" charset="0"/>
                <a:cs typeface="Arial" panose="020B0604020202020204" pitchFamily="34" charset="0"/>
                <a:hlinkClick r:id="rId3"/>
              </a:rPr>
              <a:t>Research Networks of Excellence in Women’s Heart and/or Brain Health</a:t>
            </a:r>
            <a:r>
              <a:rPr lang="en-US" sz="1200" dirty="0">
                <a:latin typeface="Arial" panose="020B0604020202020204" pitchFamily="34" charset="0"/>
                <a:cs typeface="Arial" panose="020B0604020202020204" pitchFamily="34" charset="0"/>
              </a:rPr>
              <a:t> and launching our </a:t>
            </a:r>
            <a:r>
              <a:rPr lang="en-US" sz="1200" dirty="0">
                <a:latin typeface="Arial" panose="020B0604020202020204" pitchFamily="34" charset="0"/>
                <a:cs typeface="Arial" panose="020B0604020202020204" pitchFamily="34" charset="0"/>
                <a:hlinkClick r:id="rId4"/>
              </a:rPr>
              <a:t>Personnel Awards for Women’s Heart &amp; Brain</a:t>
            </a:r>
            <a:r>
              <a:rPr lang="en-US" sz="1200" dirty="0">
                <a:latin typeface="Arial" panose="020B0604020202020204" pitchFamily="34" charset="0"/>
                <a:cs typeface="Arial" panose="020B0604020202020204" pitchFamily="34" charset="0"/>
              </a:rPr>
              <a:t>. </a:t>
            </a:r>
          </a:p>
          <a:p>
            <a:r>
              <a:rPr lang="en-US" sz="1200" b="1" kern="1200" dirty="0">
                <a:latin typeface="Arial" panose="020B0604020202020204" pitchFamily="34" charset="0"/>
                <a:cs typeface="Arial" panose="020B0604020202020204" pitchFamily="34" charset="0"/>
              </a:rPr>
              <a:t>Celebrated the 10-year anniversary of the FAST</a:t>
            </a:r>
            <a:r>
              <a:rPr lang="en-US" sz="1200" b="1" dirty="0">
                <a:latin typeface="Arial" panose="020B0604020202020204" pitchFamily="34" charset="0"/>
                <a:cs typeface="Arial" panose="020B0604020202020204" pitchFamily="34" charset="0"/>
              </a:rPr>
              <a:t> signs of stroke campaign </a:t>
            </a:r>
            <a:r>
              <a:rPr lang="en-US" sz="1200" dirty="0">
                <a:latin typeface="Arial" panose="020B0604020202020204" pitchFamily="34" charset="0"/>
                <a:cs typeface="Arial" panose="020B0604020202020204" pitchFamily="34" charset="0"/>
              </a:rPr>
              <a:t>highlighting significant progress in awareness of the signs of stroke. </a:t>
            </a:r>
          </a:p>
          <a:p>
            <a:r>
              <a:rPr lang="en-US" sz="1200" b="1" kern="1200" dirty="0">
                <a:latin typeface="Arial" panose="020B0604020202020204" pitchFamily="34" charset="0"/>
                <a:cs typeface="Arial" panose="020B0604020202020204" pitchFamily="34" charset="0"/>
              </a:rPr>
              <a:t>Launched the </a:t>
            </a:r>
            <a:r>
              <a:rPr lang="en-US" sz="1200" b="1" kern="1200" dirty="0">
                <a:latin typeface="Arial" panose="020B0604020202020204" pitchFamily="34" charset="0"/>
                <a:cs typeface="Arial" panose="020B0604020202020204" pitchFamily="34" charset="0"/>
                <a:hlinkClick r:id="rId5"/>
              </a:rPr>
              <a:t>Congenital Heart Disease Team Grants</a:t>
            </a:r>
            <a:r>
              <a:rPr lang="en-US" sz="1200" kern="1200" dirty="0">
                <a:latin typeface="Arial" panose="020B0604020202020204" pitchFamily="34" charset="0"/>
                <a:cs typeface="Arial" panose="020B0604020202020204" pitchFamily="34" charset="0"/>
              </a:rPr>
              <a:t> competition that aims to improve the health and wellbeing of people living with CHD throughout their lives. </a:t>
            </a:r>
          </a:p>
          <a:p>
            <a:r>
              <a:rPr lang="en-US" sz="1200" kern="1200" dirty="0">
                <a:latin typeface="Arial" panose="020B0604020202020204" pitchFamily="34" charset="0"/>
                <a:cs typeface="Arial" panose="020B0604020202020204" pitchFamily="34" charset="0"/>
                <a:hlinkClick r:id="rId6"/>
              </a:rPr>
              <a:t>Advocated for legislations</a:t>
            </a:r>
            <a:r>
              <a:rPr lang="en-US" sz="1200" kern="1200" dirty="0">
                <a:latin typeface="Arial" panose="020B0604020202020204" pitchFamily="34" charset="0"/>
                <a:cs typeface="Arial" panose="020B0604020202020204" pitchFamily="34" charset="0"/>
              </a:rPr>
              <a:t> to be passed such as a </a:t>
            </a:r>
            <a:r>
              <a:rPr lang="en-US" sz="1200" b="1" kern="1200" dirty="0">
                <a:latin typeface="Arial" panose="020B0604020202020204" pitchFamily="34" charset="0"/>
                <a:cs typeface="Arial" panose="020B0604020202020204" pitchFamily="34" charset="0"/>
              </a:rPr>
              <a:t>vape tax hike and funding for a national school nutrition program</a:t>
            </a:r>
            <a:r>
              <a:rPr lang="en-US" sz="1200" kern="1200" dirty="0">
                <a:latin typeface="Arial" panose="020B0604020202020204" pitchFamily="34" charset="0"/>
                <a:cs typeface="Arial" panose="020B0604020202020204" pitchFamily="34" charset="0"/>
              </a:rPr>
              <a:t>. </a:t>
            </a:r>
            <a:endParaRPr lang="en-US" sz="1200" dirty="0"/>
          </a:p>
        </p:txBody>
      </p:sp>
      <p:pic>
        <p:nvPicPr>
          <p:cNvPr id="12" name="Picture 11" descr="A person looking at a person&#10;&#10;Description automatically generated">
            <a:extLst>
              <a:ext uri="{FF2B5EF4-FFF2-40B4-BE49-F238E27FC236}">
                <a16:creationId xmlns:a16="http://schemas.microsoft.com/office/drawing/2014/main" id="{8561B016-6376-8BDD-E110-DF6E1F29A093}"/>
              </a:ext>
            </a:extLst>
          </p:cNvPr>
          <p:cNvPicPr>
            <a:picLocks noChangeAspect="1"/>
          </p:cNvPicPr>
          <p:nvPr/>
        </p:nvPicPr>
        <p:blipFill>
          <a:blip r:embed="rId7">
            <a:extLst>
              <a:ext uri="{28A0092B-C50C-407E-A947-70E740481C1C}">
                <a14:useLocalDpi xmlns:a14="http://schemas.microsoft.com/office/drawing/2010/main" val="0"/>
              </a:ext>
            </a:extLst>
          </a:blip>
          <a:srcRect l="26413" r="21161" b="-1"/>
          <a:stretch/>
        </p:blipFill>
        <p:spPr>
          <a:xfrm>
            <a:off x="3757789" y="10"/>
            <a:ext cx="5386210" cy="6857990"/>
          </a:xfrm>
          <a:prstGeom prst="rect">
            <a:avLst/>
          </a:prstGeom>
          <a:effectLst/>
        </p:spPr>
      </p:pic>
    </p:spTree>
    <p:extLst>
      <p:ext uri="{BB962C8B-B14F-4D97-AF65-F5344CB8AC3E}">
        <p14:creationId xmlns:p14="http://schemas.microsoft.com/office/powerpoint/2010/main" val="4040462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 name="Rectangle 106">
            <a:extLst>
              <a:ext uri="{FF2B5EF4-FFF2-40B4-BE49-F238E27FC236}">
                <a16:creationId xmlns:a16="http://schemas.microsoft.com/office/drawing/2014/main" id="{9B37791B-B040-4694-BFDC-8DD132D86E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9" name="Group 108">
            <a:extLst>
              <a:ext uri="{FF2B5EF4-FFF2-40B4-BE49-F238E27FC236}">
                <a16:creationId xmlns:a16="http://schemas.microsoft.com/office/drawing/2014/main" id="{59A59B10-9D94-4C5B-8BF0-95928DCEB1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9144000" cy="3561989"/>
            <a:chOff x="0" y="3296011"/>
            <a:chExt cx="12192000" cy="3561989"/>
          </a:xfrm>
          <a:effectLst>
            <a:outerShdw blurRad="254000" dist="152400" dir="16200000" rotWithShape="0">
              <a:prstClr val="black">
                <a:alpha val="10000"/>
              </a:prstClr>
            </a:outerShdw>
          </a:effectLst>
        </p:grpSpPr>
        <p:grpSp>
          <p:nvGrpSpPr>
            <p:cNvPr id="110" name="Group 109">
              <a:extLst>
                <a:ext uri="{FF2B5EF4-FFF2-40B4-BE49-F238E27FC236}">
                  <a16:creationId xmlns:a16="http://schemas.microsoft.com/office/drawing/2014/main" id="{354E31B9-72DD-4DE4-B3E3-4395530BEC1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114" name="Freeform: Shape 113">
                <a:extLst>
                  <a:ext uri="{FF2B5EF4-FFF2-40B4-BE49-F238E27FC236}">
                    <a16:creationId xmlns:a16="http://schemas.microsoft.com/office/drawing/2014/main" id="{68738192-1FEA-49E1-BFF3-6D1C324A5C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5" name="Freeform: Shape 114">
                <a:extLst>
                  <a:ext uri="{FF2B5EF4-FFF2-40B4-BE49-F238E27FC236}">
                    <a16:creationId xmlns:a16="http://schemas.microsoft.com/office/drawing/2014/main" id="{F3C51644-0F34-453B-92B8-9FF33932E2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11" name="Group 110">
              <a:extLst>
                <a:ext uri="{FF2B5EF4-FFF2-40B4-BE49-F238E27FC236}">
                  <a16:creationId xmlns:a16="http://schemas.microsoft.com/office/drawing/2014/main" id="{8ADB9AB8-2EB4-4B5E-9A1E-84F2E44D9185}"/>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112" name="Freeform: Shape 111">
                <a:extLst>
                  <a:ext uri="{FF2B5EF4-FFF2-40B4-BE49-F238E27FC236}">
                    <a16:creationId xmlns:a16="http://schemas.microsoft.com/office/drawing/2014/main" id="{95F439B0-E080-4B01-85AF-D226A85BA4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3" name="Freeform: Shape 112">
                <a:extLst>
                  <a:ext uri="{FF2B5EF4-FFF2-40B4-BE49-F238E27FC236}">
                    <a16:creationId xmlns:a16="http://schemas.microsoft.com/office/drawing/2014/main" id="{EDEC643B-AA3F-4913-B411-1458BCEF26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4">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
        <p:nvSpPr>
          <p:cNvPr id="3" name="Title 2">
            <a:extLst>
              <a:ext uri="{FF2B5EF4-FFF2-40B4-BE49-F238E27FC236}">
                <a16:creationId xmlns:a16="http://schemas.microsoft.com/office/drawing/2014/main" id="{1980DCCC-0D62-1B3D-4B1A-68EA92A53649}"/>
              </a:ext>
            </a:extLst>
          </p:cNvPr>
          <p:cNvSpPr>
            <a:spLocks noGrp="1"/>
          </p:cNvSpPr>
          <p:nvPr>
            <p:ph type="title"/>
          </p:nvPr>
        </p:nvSpPr>
        <p:spPr>
          <a:xfrm>
            <a:off x="2965799" y="6280270"/>
            <a:ext cx="6177244" cy="436715"/>
          </a:xfrm>
        </p:spPr>
        <p:txBody>
          <a:bodyPr vert="horz" lIns="91440" tIns="45720" rIns="91440" bIns="45720" rtlCol="0" anchor="b">
            <a:normAutofit/>
          </a:bodyPr>
          <a:lstStyle/>
          <a:p>
            <a:pPr algn="r"/>
            <a:r>
              <a:rPr lang="en-US" sz="2000" dirty="0">
                <a:solidFill>
                  <a:schemeClr val="bg1"/>
                </a:solidFill>
                <a:latin typeface="Arial"/>
                <a:ea typeface="+mj-ea"/>
                <a:cs typeface="Arial"/>
              </a:rPr>
              <a:t>Fighting to keep families together</a:t>
            </a:r>
            <a:endParaRPr lang="en-US" sz="2000" kern="1200" dirty="0">
              <a:solidFill>
                <a:schemeClr val="bg1"/>
              </a:solidFill>
              <a:latin typeface="Arial" panose="020B0604020202020204" pitchFamily="34" charset="0"/>
              <a:ea typeface="+mj-ea"/>
              <a:cs typeface="Arial" panose="020B0604020202020204" pitchFamily="34" charset="0"/>
            </a:endParaRPr>
          </a:p>
        </p:txBody>
      </p:sp>
      <p:pic>
        <p:nvPicPr>
          <p:cNvPr id="4" name="Online Media 3" title="The fight to keep families together.">
            <a:hlinkClick r:id="" action="ppaction://media"/>
            <a:extLst>
              <a:ext uri="{FF2B5EF4-FFF2-40B4-BE49-F238E27FC236}">
                <a16:creationId xmlns:a16="http://schemas.microsoft.com/office/drawing/2014/main" id="{D49D09D7-5EFE-1C8C-1E6A-806B14F84470}"/>
              </a:ext>
            </a:extLst>
          </p:cNvPr>
          <p:cNvPicPr>
            <a:picLocks noRot="1" noChangeAspect="1"/>
          </p:cNvPicPr>
          <p:nvPr>
            <a:videoFile r:link="rId1"/>
          </p:nvPr>
        </p:nvPicPr>
        <p:blipFill>
          <a:blip r:embed="rId5"/>
          <a:stretch>
            <a:fillRect/>
          </a:stretch>
        </p:blipFill>
        <p:spPr>
          <a:xfrm>
            <a:off x="1566193" y="672497"/>
            <a:ext cx="6021061" cy="3444273"/>
          </a:xfrm>
          <a:prstGeom prst="rect">
            <a:avLst/>
          </a:prstGeom>
        </p:spPr>
      </p:pic>
    </p:spTree>
    <p:extLst>
      <p:ext uri="{BB962C8B-B14F-4D97-AF65-F5344CB8AC3E}">
        <p14:creationId xmlns:p14="http://schemas.microsoft.com/office/powerpoint/2010/main" val="21806212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EA2A1-3458-ACE4-ADBC-00BAF7220014}"/>
            </a:ext>
          </a:extLst>
        </p:cNvPr>
        <p:cNvGrpSpPr/>
        <p:nvPr/>
      </p:nvGrpSpPr>
      <p:grpSpPr>
        <a:xfrm>
          <a:off x="0" y="0"/>
          <a:ext cx="0" cy="0"/>
          <a:chOff x="0" y="0"/>
          <a:chExt cx="0" cy="0"/>
        </a:xfrm>
      </p:grpSpPr>
      <p:pic>
        <p:nvPicPr>
          <p:cNvPr id="3" name="Picture 2" descr="A red heart and a letter&#10;&#10;Description automatically generated">
            <a:extLst>
              <a:ext uri="{FF2B5EF4-FFF2-40B4-BE49-F238E27FC236}">
                <a16:creationId xmlns:a16="http://schemas.microsoft.com/office/drawing/2014/main" id="{73F13F78-34E0-504F-69AF-39B3E60D57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389" y="2504390"/>
            <a:ext cx="2095500" cy="1247775"/>
          </a:xfrm>
          <a:prstGeom prst="rect">
            <a:avLst/>
          </a:prstGeom>
        </p:spPr>
      </p:pic>
      <p:sp>
        <p:nvSpPr>
          <p:cNvPr id="4" name="TextBox 3">
            <a:extLst>
              <a:ext uri="{FF2B5EF4-FFF2-40B4-BE49-F238E27FC236}">
                <a16:creationId xmlns:a16="http://schemas.microsoft.com/office/drawing/2014/main" id="{598DC4A1-32C2-804D-3110-2170F2F99278}"/>
              </a:ext>
            </a:extLst>
          </p:cNvPr>
          <p:cNvSpPr txBox="1"/>
          <p:nvPr/>
        </p:nvSpPr>
        <p:spPr>
          <a:xfrm>
            <a:off x="3386908" y="2763768"/>
            <a:ext cx="4699473" cy="954107"/>
          </a:xfrm>
          <a:prstGeom prst="rect">
            <a:avLst/>
          </a:prstGeom>
          <a:noFill/>
        </p:spPr>
        <p:txBody>
          <a:bodyPr wrap="square">
            <a:spAutoFit/>
          </a:bodyPr>
          <a:lstStyle/>
          <a:p>
            <a:pPr defTabSz="685800" fontAlgn="base">
              <a:defRPr/>
            </a:pPr>
            <a:r>
              <a:rPr lang="en-US" sz="2800" b="1" dirty="0">
                <a:latin typeface="Arial" panose="020B0604020202020204" pitchFamily="34" charset="0"/>
                <a:cs typeface="Arial" panose="020B0604020202020204" pitchFamily="34" charset="0"/>
              </a:rPr>
              <a:t>Heart Disease and Stroke: </a:t>
            </a:r>
            <a:br>
              <a:rPr lang="en-US" sz="2800" b="1" dirty="0">
                <a:latin typeface="Arial" panose="020B0604020202020204" pitchFamily="34" charset="0"/>
                <a:cs typeface="Arial" panose="020B0604020202020204" pitchFamily="34" charset="0"/>
              </a:rPr>
            </a:br>
            <a:r>
              <a:rPr lang="en-US" sz="2800" b="1" dirty="0">
                <a:latin typeface="Arial" panose="020B0604020202020204" pitchFamily="34" charset="0"/>
                <a:cs typeface="Arial" panose="020B0604020202020204" pitchFamily="34" charset="0"/>
              </a:rPr>
              <a:t>What You Need to Know</a:t>
            </a:r>
          </a:p>
        </p:txBody>
      </p:sp>
    </p:spTree>
    <p:extLst>
      <p:ext uri="{BB962C8B-B14F-4D97-AF65-F5344CB8AC3E}">
        <p14:creationId xmlns:p14="http://schemas.microsoft.com/office/powerpoint/2010/main" val="263834890"/>
      </p:ext>
    </p:extLst>
  </p:cSld>
  <p:clrMapOvr>
    <a:masterClrMapping/>
  </p:clrMapOvr>
</p:sld>
</file>

<file path=ppt/theme/theme1.xml><?xml version="1.0" encoding="utf-8"?>
<a:theme xmlns:a="http://schemas.openxmlformats.org/drawingml/2006/main" name="1_Office Theme">
  <a:themeElements>
    <a:clrScheme name="Custom 1">
      <a:dk1>
        <a:srgbClr val="000000"/>
      </a:dk1>
      <a:lt1>
        <a:srgbClr val="FFFFFF"/>
      </a:lt1>
      <a:dk2>
        <a:srgbClr val="DD2211"/>
      </a:dk2>
      <a:lt2>
        <a:srgbClr val="F4F4F4"/>
      </a:lt2>
      <a:accent1>
        <a:srgbClr val="E6E6E6"/>
      </a:accent1>
      <a:accent2>
        <a:srgbClr val="D1D1D1"/>
      </a:accent2>
      <a:accent3>
        <a:srgbClr val="BBBBBB"/>
      </a:accent3>
      <a:accent4>
        <a:srgbClr val="A4A4A4"/>
      </a:accent4>
      <a:accent5>
        <a:srgbClr val="8D8D8D"/>
      </a:accent5>
      <a:accent6>
        <a:srgbClr val="747474"/>
      </a:accent6>
      <a:hlink>
        <a:srgbClr val="DD2211"/>
      </a:hlink>
      <a:folHlink>
        <a:srgbClr val="0014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Custom 1">
      <a:dk1>
        <a:srgbClr val="000000"/>
      </a:dk1>
      <a:lt1>
        <a:srgbClr val="FFFFFF"/>
      </a:lt1>
      <a:dk2>
        <a:srgbClr val="DD2211"/>
      </a:dk2>
      <a:lt2>
        <a:srgbClr val="F4F4F4"/>
      </a:lt2>
      <a:accent1>
        <a:srgbClr val="E6E6E6"/>
      </a:accent1>
      <a:accent2>
        <a:srgbClr val="D1D1D1"/>
      </a:accent2>
      <a:accent3>
        <a:srgbClr val="BBBBBB"/>
      </a:accent3>
      <a:accent4>
        <a:srgbClr val="A4A4A4"/>
      </a:accent4>
      <a:accent5>
        <a:srgbClr val="8D8D8D"/>
      </a:accent5>
      <a:accent6>
        <a:srgbClr val="747474"/>
      </a:accent6>
      <a:hlink>
        <a:srgbClr val="DD2211"/>
      </a:hlink>
      <a:folHlink>
        <a:srgbClr val="0014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Custom 1">
      <a:dk1>
        <a:srgbClr val="000000"/>
      </a:dk1>
      <a:lt1>
        <a:srgbClr val="FFFFFF"/>
      </a:lt1>
      <a:dk2>
        <a:srgbClr val="DD2211"/>
      </a:dk2>
      <a:lt2>
        <a:srgbClr val="F4F4F4"/>
      </a:lt2>
      <a:accent1>
        <a:srgbClr val="E6E6E6"/>
      </a:accent1>
      <a:accent2>
        <a:srgbClr val="D1D1D1"/>
      </a:accent2>
      <a:accent3>
        <a:srgbClr val="BBBBBB"/>
      </a:accent3>
      <a:accent4>
        <a:srgbClr val="A4A4A4"/>
      </a:accent4>
      <a:accent5>
        <a:srgbClr val="8D8D8D"/>
      </a:accent5>
      <a:accent6>
        <a:srgbClr val="747474"/>
      </a:accent6>
      <a:hlink>
        <a:srgbClr val="DD2211"/>
      </a:hlink>
      <a:folHlink>
        <a:srgbClr val="00140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4A7CAA39E54644C89388590926DE757" ma:contentTypeVersion="23" ma:contentTypeDescription="Create a new document." ma:contentTypeScope="" ma:versionID="3ce9bb04dd31ba75fa99bd546c4c1b8d">
  <xsd:schema xmlns:xsd="http://www.w3.org/2001/XMLSchema" xmlns:xs="http://www.w3.org/2001/XMLSchema" xmlns:p="http://schemas.microsoft.com/office/2006/metadata/properties" xmlns:ns1="http://schemas.microsoft.com/sharepoint/v3" xmlns:ns2="4dcd0d56-b722-4ae4-bba8-25ec89da34be" xmlns:ns3="179f8a0d-0c16-465a-8b60-3f6fb6ed45e3" targetNamespace="http://schemas.microsoft.com/office/2006/metadata/properties" ma:root="true" ma:fieldsID="e3803a055c5e33a7665b07da4edcbdf3" ns1:_="" ns2:_="" ns3:_="">
    <xsd:import namespace="http://schemas.microsoft.com/sharepoint/v3"/>
    <xsd:import namespace="4dcd0d56-b722-4ae4-bba8-25ec89da34be"/>
    <xsd:import namespace="179f8a0d-0c16-465a-8b60-3f6fb6ed45e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1:_ip_UnifiedCompliancePolicyProperties" minOccurs="0"/>
                <xsd:element ref="ns1:_ip_UnifiedCompliancePolicyUIAction" minOccurs="0"/>
                <xsd:element ref="ns2:MediaLengthInSeconds" minOccurs="0"/>
                <xsd:element ref="ns3:TaxCatchAll" minOccurs="0"/>
                <xsd:element ref="ns2:lcf76f155ced4ddcb4097134ff3c332f"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cd0d56-b722-4ae4-bba8-25ec89da34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4a7174-b0ce-407b-81dc-3148d3f98730" ma:termSetId="09814cd3-568e-fe90-9814-8d621ff8fb84" ma:anchorId="fba54fb3-c3e1-fe81-a776-ca4b69148c4d" ma:open="true" ma:isKeyword="false">
      <xsd:complexType>
        <xsd:sequence>
          <xsd:element ref="pc:Terms" minOccurs="0" maxOccurs="1"/>
        </xsd:sequence>
      </xsd:complex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9f8a0d-0c16-465a-8b60-3f6fb6ed45e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ccdce6b-0ef2-4716-8d81-d6cf04993936}" ma:internalName="TaxCatchAll" ma:showField="CatchAllData" ma:web="179f8a0d-0c16-465a-8b60-3f6fb6ed45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179f8a0d-0c16-465a-8b60-3f6fb6ed45e3" xsi:nil="true"/>
    <lcf76f155ced4ddcb4097134ff3c332f xmlns="4dcd0d56-b722-4ae4-bba8-25ec89da34be">
      <Terms xmlns="http://schemas.microsoft.com/office/infopath/2007/PartnerControls"/>
    </lcf76f155ced4ddcb4097134ff3c332f>
    <SharedWithUsers xmlns="179f8a0d-0c16-465a-8b60-3f6fb6ed45e3">
      <UserInfo>
        <DisplayName>Tracey Matsugu</DisplayName>
        <AccountId>382</AccountId>
        <AccountType/>
      </UserInfo>
      <UserInfo>
        <DisplayName>Averie Hunt</DisplayName>
        <AccountId>3040</AccountId>
        <AccountType/>
      </UserInfo>
      <UserInfo>
        <DisplayName>Stacey Leake</DisplayName>
        <AccountId>358</AccountId>
        <AccountType/>
      </UserInfo>
      <UserInfo>
        <DisplayName>Sarah Durnan</DisplayName>
        <AccountId>2171</AccountId>
        <AccountType/>
      </UserInfo>
      <UserInfo>
        <DisplayName>Alex Holton</DisplayName>
        <AccountId>378</AccountId>
        <AccountType/>
      </UserInfo>
      <UserInfo>
        <DisplayName>Asha Lewis-Isaacs</DisplayName>
        <AccountId>3705</AccountId>
        <AccountType/>
      </UserInfo>
      <UserInfo>
        <DisplayName>Lynn Kenney</DisplayName>
        <AccountId>2170</AccountId>
        <AccountType/>
      </UserInfo>
      <UserInfo>
        <DisplayName>Eve Butstraen</DisplayName>
        <AccountId>368</AccountId>
        <AccountType/>
      </UserInfo>
    </SharedWithUsers>
  </documentManagement>
</p:properties>
</file>

<file path=customXml/itemProps1.xml><?xml version="1.0" encoding="utf-8"?>
<ds:datastoreItem xmlns:ds="http://schemas.openxmlformats.org/officeDocument/2006/customXml" ds:itemID="{318D2C99-F1BA-450E-897B-CB04BDEE60DF}">
  <ds:schemaRefs>
    <ds:schemaRef ds:uri="http://schemas.microsoft.com/sharepoint/v3/contenttype/forms"/>
  </ds:schemaRefs>
</ds:datastoreItem>
</file>

<file path=customXml/itemProps2.xml><?xml version="1.0" encoding="utf-8"?>
<ds:datastoreItem xmlns:ds="http://schemas.openxmlformats.org/officeDocument/2006/customXml" ds:itemID="{CBD8F79A-A9B5-42AD-A3D0-B6F9DFD7A9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dcd0d56-b722-4ae4-bba8-25ec89da34be"/>
    <ds:schemaRef ds:uri="179f8a0d-0c16-465a-8b60-3f6fb6ed45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2D1139D-C9E8-4834-A051-C956563888C9}">
  <ds:schemaRefs>
    <ds:schemaRef ds:uri="http://schemas.openxmlformats.org/package/2006/metadata/core-properties"/>
    <ds:schemaRef ds:uri="http://purl.org/dc/elements/1.1/"/>
    <ds:schemaRef ds:uri="http://purl.org/dc/dcmitype/"/>
    <ds:schemaRef ds:uri="http://schemas.microsoft.com/office/2006/documentManagement/types"/>
    <ds:schemaRef ds:uri="http://purl.org/dc/terms/"/>
    <ds:schemaRef ds:uri="http://schemas.microsoft.com/office/infopath/2007/PartnerControls"/>
    <ds:schemaRef ds:uri="179f8a0d-0c16-465a-8b60-3f6fb6ed45e3"/>
    <ds:schemaRef ds:uri="http://www.w3.org/XML/1998/namespace"/>
    <ds:schemaRef ds:uri="4dcd0d56-b722-4ae4-bba8-25ec89da34be"/>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579</TotalTime>
  <Words>2401</Words>
  <Application>Microsoft Office PowerPoint</Application>
  <PresentationFormat>On-screen Show (4:3)</PresentationFormat>
  <Paragraphs>163</Paragraphs>
  <Slides>17</Slides>
  <Notes>17</Notes>
  <HiddenSlides>0</HiddenSlides>
  <MMClips>2</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17</vt:i4>
      </vt:variant>
    </vt:vector>
  </HeadingPairs>
  <TitlesOfParts>
    <vt:vector size="26" baseType="lpstr">
      <vt:lpstr>Aptos</vt:lpstr>
      <vt:lpstr>Arial</vt:lpstr>
      <vt:lpstr>Calibri</vt:lpstr>
      <vt:lpstr>Calibri Light</vt:lpstr>
      <vt:lpstr>Neue Haas Grotesk Text Pro</vt:lpstr>
      <vt:lpstr>Symbol</vt:lpstr>
      <vt:lpstr>1_Office Theme</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Our impact in 2024 </vt:lpstr>
      <vt:lpstr>Fighting to keep families together</vt:lpstr>
      <vt:lpstr>PowerPoint Presentation</vt:lpstr>
      <vt:lpstr>Signs of Heart Attack</vt:lpstr>
      <vt:lpstr>Heart Attack… what to do</vt:lpstr>
      <vt:lpstr>Facts  about  Stroke </vt:lpstr>
      <vt:lpstr>Signs Of Stroke</vt:lpstr>
      <vt:lpstr>PowerPoint Presentation</vt:lpstr>
      <vt:lpstr>Prevention is Key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Pullen</dc:creator>
  <cp:lastModifiedBy>Alex Holton</cp:lastModifiedBy>
  <cp:revision>11</cp:revision>
  <cp:lastPrinted>2024-12-16T14:31:36Z</cp:lastPrinted>
  <dcterms:created xsi:type="dcterms:W3CDTF">2021-01-28T22:32:22Z</dcterms:created>
  <dcterms:modified xsi:type="dcterms:W3CDTF">2025-09-15T14:16:52Z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D_Classification">
    <vt:lpwstr>Internal</vt:lpwstr>
  </property>
  <property fmtid="{D5CDD505-2E9C-101B-9397-08002B2CF9AE}" pid="3" name="MSIP_Label_88c63503-0fb3-4712-a32e-7ecb4b7d79e8_Enabled">
    <vt:lpwstr>true</vt:lpwstr>
  </property>
  <property fmtid="{D5CDD505-2E9C-101B-9397-08002B2CF9AE}" pid="4" name="MSIP_Label_88c63503-0fb3-4712-a32e-7ecb4b7d79e8_SetDate">
    <vt:lpwstr>2022-01-12T15:36:36Z</vt:lpwstr>
  </property>
  <property fmtid="{D5CDD505-2E9C-101B-9397-08002B2CF9AE}" pid="5" name="MSIP_Label_88c63503-0fb3-4712-a32e-7ecb4b7d79e8_Method">
    <vt:lpwstr>Standard</vt:lpwstr>
  </property>
  <property fmtid="{D5CDD505-2E9C-101B-9397-08002B2CF9AE}" pid="6" name="MSIP_Label_88c63503-0fb3-4712-a32e-7ecb4b7d79e8_Name">
    <vt:lpwstr>88c63503-0fb3-4712-a32e-7ecb4b7d79e8</vt:lpwstr>
  </property>
  <property fmtid="{D5CDD505-2E9C-101B-9397-08002B2CF9AE}" pid="7" name="MSIP_Label_88c63503-0fb3-4712-a32e-7ecb4b7d79e8_SiteId">
    <vt:lpwstr>d9da684f-2c03-432a-a7b6-ed714ffc7683</vt:lpwstr>
  </property>
  <property fmtid="{D5CDD505-2E9C-101B-9397-08002B2CF9AE}" pid="8" name="MSIP_Label_88c63503-0fb3-4712-a32e-7ecb4b7d79e8_ActionId">
    <vt:lpwstr>2fa2ec5e-1b4f-4063-a5f3-430ae344ca88</vt:lpwstr>
  </property>
  <property fmtid="{D5CDD505-2E9C-101B-9397-08002B2CF9AE}" pid="9" name="MSIP_Label_88c63503-0fb3-4712-a32e-7ecb4b7d79e8_ContentBits">
    <vt:lpwstr>2</vt:lpwstr>
  </property>
  <property fmtid="{D5CDD505-2E9C-101B-9397-08002B2CF9AE}" pid="10" name="MediaServiceImageTags">
    <vt:lpwstr/>
  </property>
  <property fmtid="{D5CDD505-2E9C-101B-9397-08002B2CF9AE}" pid="11" name="ContentTypeId">
    <vt:lpwstr>0x01010094A7CAA39E54644C89388590926DE757</vt:lpwstr>
  </property>
</Properties>
</file>